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5" r:id="rId14"/>
    <p:sldId id="269" r:id="rId15"/>
    <p:sldId id="270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978400" y="4826000"/>
            <a:ext cx="6807200" cy="1066800"/>
          </a:xfrm>
        </p:spPr>
        <p:txBody>
          <a:bodyPr>
            <a:normAutofit/>
          </a:bodyPr>
          <a:lstStyle>
            <a:lvl1pPr algn="ctr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Your Master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0000" y="5892800"/>
            <a:ext cx="6604000" cy="9144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106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05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743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98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8130"/>
            <a:ext cx="10972800" cy="1143000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20" y="1443836"/>
            <a:ext cx="109728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751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2400"/>
            <a:ext cx="10566400" cy="1143000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473998"/>
            <a:ext cx="10566400" cy="462200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369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60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1370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8130"/>
            <a:ext cx="10972800" cy="1143000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43835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073698"/>
            <a:ext cx="5386917" cy="3798583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443835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073698"/>
            <a:ext cx="5389033" cy="3798583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928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612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6622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64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53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Microsoft New Tai Lue" pitchFamily="34" charset="0"/>
          <a:ea typeface="Microsoft Himalaya" pitchFamily="2" charset="0"/>
          <a:cs typeface="Microsoft New Tai Lue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bg1"/>
          </a:solidFill>
          <a:latin typeface="Microsoft New Tai Lue" pitchFamily="34" charset="0"/>
          <a:ea typeface="+mn-ea"/>
          <a:cs typeface="Microsoft New Tai Lue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bg1"/>
          </a:solidFill>
          <a:latin typeface="Microsoft New Tai Lue" pitchFamily="34" charset="0"/>
          <a:ea typeface="+mn-ea"/>
          <a:cs typeface="Microsoft New Tai Lue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bg1"/>
          </a:solidFill>
          <a:latin typeface="Microsoft New Tai Lue" pitchFamily="34" charset="0"/>
          <a:ea typeface="+mn-ea"/>
          <a:cs typeface="Microsoft New Tai Lue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bg1"/>
          </a:solidFill>
          <a:latin typeface="Microsoft New Tai Lue" pitchFamily="34" charset="0"/>
          <a:ea typeface="+mn-ea"/>
          <a:cs typeface="Microsoft New Tai Lue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bg1"/>
          </a:solidFill>
          <a:latin typeface="Microsoft New Tai Lue" pitchFamily="34" charset="0"/>
          <a:ea typeface="+mn-ea"/>
          <a:cs typeface="Microsoft New Tai Lue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/>
          <p:cNvSpPr txBox="1"/>
          <p:nvPr/>
        </p:nvSpPr>
        <p:spPr>
          <a:xfrm>
            <a:off x="4598126" y="5032933"/>
            <a:ext cx="7471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prstClr val="white"/>
                </a:solidFill>
                <a:latin typeface="Calibri"/>
              </a:rPr>
              <a:t>Vecchio Gerardo </a:t>
            </a:r>
            <a:r>
              <a:rPr lang="it-IT" sz="2400" dirty="0" smtClean="0">
                <a:solidFill>
                  <a:prstClr val="white"/>
                </a:solidFill>
                <a:latin typeface="Calibri"/>
              </a:rPr>
              <a:t>1000012124        27/03/2021</a:t>
            </a:r>
            <a:endParaRPr lang="it-IT" sz="24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5630091" y="1175656"/>
            <a:ext cx="49678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0" b="1" dirty="0" smtClean="0">
                <a:solidFill>
                  <a:schemeClr val="bg1"/>
                </a:solidFill>
              </a:rPr>
              <a:t>Nba_Simulator</a:t>
            </a:r>
            <a:endParaRPr lang="it-IT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20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Sezione Contenuti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16"/>
          <a:stretch/>
        </p:blipFill>
        <p:spPr>
          <a:xfrm>
            <a:off x="1164650" y="1506070"/>
            <a:ext cx="9302594" cy="3805612"/>
          </a:xfrm>
        </p:spPr>
      </p:pic>
    </p:spTree>
    <p:extLst>
      <p:ext uri="{BB962C8B-B14F-4D97-AF65-F5344CB8AC3E}">
        <p14:creationId xmlns:p14="http://schemas.microsoft.com/office/powerpoint/2010/main" val="2957164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HTML della sezione:</a:t>
            </a:r>
            <a:endParaRPr lang="it-IT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1290918" y="1465728"/>
            <a:ext cx="894732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 err="1">
                <a:solidFill>
                  <a:schemeClr val="bg1"/>
                </a:solidFill>
              </a:rPr>
              <a:t>section</a:t>
            </a:r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dad</a:t>
            </a:r>
            <a:r>
              <a:rPr lang="it-IT" dirty="0">
                <a:solidFill>
                  <a:schemeClr val="bg1"/>
                </a:solidFill>
              </a:rPr>
              <a:t>"&gt;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&lt;</a:t>
            </a:r>
            <a:r>
              <a:rPr lang="it-IT" dirty="0" err="1">
                <a:solidFill>
                  <a:schemeClr val="bg1"/>
                </a:solidFill>
              </a:rPr>
              <a:t>section</a:t>
            </a:r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half</a:t>
            </a:r>
            <a:r>
              <a:rPr lang="it-IT" dirty="0">
                <a:solidFill>
                  <a:schemeClr val="bg1"/>
                </a:solidFill>
              </a:rPr>
              <a:t>" </a:t>
            </a:r>
            <a:r>
              <a:rPr lang="it-IT" dirty="0" err="1">
                <a:solidFill>
                  <a:schemeClr val="bg1"/>
                </a:solidFill>
              </a:rPr>
              <a:t>name</a:t>
            </a:r>
            <a:r>
              <a:rPr lang="it-IT" dirty="0">
                <a:solidFill>
                  <a:schemeClr val="bg1"/>
                </a:solidFill>
              </a:rPr>
              <a:t> ="</a:t>
            </a:r>
            <a:r>
              <a:rPr lang="it-IT" dirty="0" err="1">
                <a:solidFill>
                  <a:schemeClr val="bg1"/>
                </a:solidFill>
              </a:rPr>
              <a:t>left</a:t>
            </a:r>
            <a:r>
              <a:rPr lang="it-IT" dirty="0">
                <a:solidFill>
                  <a:schemeClr val="bg1"/>
                </a:solidFill>
              </a:rPr>
              <a:t>"&gt;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&lt;div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="boxa"&gt;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&lt;</a:t>
            </a:r>
            <a:r>
              <a:rPr lang="it-IT" dirty="0" err="1">
                <a:solidFill>
                  <a:schemeClr val="bg1"/>
                </a:solidFill>
              </a:rPr>
              <a:t>img</a:t>
            </a:r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err="1">
                <a:solidFill>
                  <a:schemeClr val="bg1"/>
                </a:solidFill>
              </a:rPr>
              <a:t>src</a:t>
            </a:r>
            <a:r>
              <a:rPr lang="it-IT" dirty="0">
                <a:solidFill>
                  <a:schemeClr val="bg1"/>
                </a:solidFill>
              </a:rPr>
              <a:t>="https://i.imgur.com/KU58oA7.png"&gt;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&lt;h3&gt;Classifiche Aggiornate Costantemente&lt;/h3&gt;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&lt;/div&gt;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&lt;div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boxb</a:t>
            </a:r>
            <a:r>
              <a:rPr lang="it-IT" dirty="0">
                <a:solidFill>
                  <a:schemeClr val="bg1"/>
                </a:solidFill>
              </a:rPr>
              <a:t>"&gt;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&lt;h3&gt;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    Puoi scambiare i giocatori della tua squadra con quelli dei tuoi avversari.&lt;/</a:t>
            </a:r>
            <a:r>
              <a:rPr lang="it-IT" dirty="0" err="1">
                <a:solidFill>
                  <a:schemeClr val="bg1"/>
                </a:solidFill>
              </a:rPr>
              <a:t>br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    Create i vostri </a:t>
            </a:r>
            <a:r>
              <a:rPr lang="it-IT" dirty="0" err="1">
                <a:solidFill>
                  <a:schemeClr val="bg1"/>
                </a:solidFill>
              </a:rPr>
              <a:t>Dream</a:t>
            </a:r>
            <a:r>
              <a:rPr lang="it-IT" dirty="0">
                <a:solidFill>
                  <a:schemeClr val="bg1"/>
                </a:solidFill>
              </a:rPr>
              <a:t> Team!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&lt;/h3&gt;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&lt;/div&gt;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&lt;/</a:t>
            </a:r>
            <a:r>
              <a:rPr lang="it-IT" dirty="0" err="1">
                <a:solidFill>
                  <a:schemeClr val="bg1"/>
                </a:solidFill>
              </a:rPr>
              <a:t>section</a:t>
            </a:r>
            <a:r>
              <a:rPr lang="it-IT" dirty="0" smtClean="0">
                <a:solidFill>
                  <a:schemeClr val="bg1"/>
                </a:solidFill>
              </a:rPr>
              <a:t>&gt;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6464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/>
          <p:cNvSpPr txBox="1"/>
          <p:nvPr/>
        </p:nvSpPr>
        <p:spPr>
          <a:xfrm>
            <a:off x="3361765" y="1290918"/>
            <a:ext cx="5682518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 &lt;</a:t>
            </a:r>
            <a:r>
              <a:rPr lang="it-IT" dirty="0" err="1">
                <a:solidFill>
                  <a:schemeClr val="bg1"/>
                </a:solidFill>
              </a:rPr>
              <a:t>section</a:t>
            </a:r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half</a:t>
            </a:r>
            <a:r>
              <a:rPr lang="it-IT" dirty="0">
                <a:solidFill>
                  <a:schemeClr val="bg1"/>
                </a:solidFill>
              </a:rPr>
              <a:t>" </a:t>
            </a:r>
            <a:r>
              <a:rPr lang="it-IT" dirty="0" err="1">
                <a:solidFill>
                  <a:schemeClr val="bg1"/>
                </a:solidFill>
              </a:rPr>
              <a:t>name</a:t>
            </a:r>
            <a:r>
              <a:rPr lang="it-IT" dirty="0">
                <a:solidFill>
                  <a:schemeClr val="bg1"/>
                </a:solidFill>
              </a:rPr>
              <a:t>="right"&gt;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&lt;div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boxb</a:t>
            </a:r>
            <a:r>
              <a:rPr lang="it-IT" dirty="0">
                <a:solidFill>
                  <a:schemeClr val="bg1"/>
                </a:solidFill>
              </a:rPr>
              <a:t>"&gt;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&lt;h3&gt;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    Ritrovati con i tuoi amici.&lt;/</a:t>
            </a:r>
            <a:r>
              <a:rPr lang="it-IT" dirty="0" err="1">
                <a:solidFill>
                  <a:schemeClr val="bg1"/>
                </a:solidFill>
              </a:rPr>
              <a:t>br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    Create le vostre squadre e sfidatevi.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&lt;/h3&gt;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&lt;/div&gt;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&lt;div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="boxa"&gt;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&lt;</a:t>
            </a:r>
            <a:r>
              <a:rPr lang="it-IT" dirty="0" err="1">
                <a:solidFill>
                  <a:schemeClr val="bg1"/>
                </a:solidFill>
              </a:rPr>
              <a:t>img</a:t>
            </a:r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err="1">
                <a:solidFill>
                  <a:schemeClr val="bg1"/>
                </a:solidFill>
              </a:rPr>
              <a:t>src</a:t>
            </a:r>
            <a:r>
              <a:rPr lang="it-IT" dirty="0">
                <a:solidFill>
                  <a:schemeClr val="bg1"/>
                </a:solidFill>
              </a:rPr>
              <a:t>="https://i.imgur.com/lhYfoBq.png"&gt;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    &lt;h3&gt;Le  Ultime Partite Giocate&lt;/h3&gt;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    &lt;/div&gt;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&lt;/</a:t>
            </a:r>
            <a:r>
              <a:rPr lang="it-IT" dirty="0" err="1">
                <a:solidFill>
                  <a:schemeClr val="bg1"/>
                </a:solidFill>
              </a:rPr>
              <a:t>section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    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  &lt;/</a:t>
            </a:r>
            <a:r>
              <a:rPr lang="it-IT" dirty="0" err="1">
                <a:solidFill>
                  <a:schemeClr val="bg1"/>
                </a:solidFill>
              </a:rPr>
              <a:t>section</a:t>
            </a:r>
            <a:r>
              <a:rPr lang="it-IT" dirty="0" smtClean="0">
                <a:solidFill>
                  <a:schemeClr val="bg1"/>
                </a:solidFill>
              </a:rPr>
              <a:t>&gt;  /*qui si chiude la </a:t>
            </a:r>
            <a:r>
              <a:rPr lang="it-IT" dirty="0" err="1" smtClean="0">
                <a:solidFill>
                  <a:schemeClr val="bg1"/>
                </a:solidFill>
              </a:rPr>
              <a:t>section</a:t>
            </a:r>
            <a:r>
              <a:rPr lang="it-IT" dirty="0" smtClean="0">
                <a:solidFill>
                  <a:schemeClr val="bg1"/>
                </a:solidFill>
              </a:rPr>
              <a:t> </a:t>
            </a:r>
            <a:r>
              <a:rPr lang="it-IT" dirty="0" err="1" smtClean="0">
                <a:solidFill>
                  <a:schemeClr val="bg1"/>
                </a:solidFill>
              </a:rPr>
              <a:t>dad</a:t>
            </a:r>
            <a:r>
              <a:rPr lang="it-IT" dirty="0" smtClean="0">
                <a:solidFill>
                  <a:schemeClr val="bg1"/>
                </a:solidFill>
              </a:rPr>
              <a:t>*/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211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1095"/>
            <a:ext cx="10972800" cy="1143000"/>
          </a:xfrm>
        </p:spPr>
        <p:txBody>
          <a:bodyPr/>
          <a:lstStyle/>
          <a:p>
            <a:r>
              <a:rPr lang="it-IT" dirty="0" smtClean="0"/>
              <a:t>CSS Sezione contenuti:</a:t>
            </a:r>
            <a:endParaRPr lang="it-IT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0" y="1291130"/>
            <a:ext cx="410965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body{</a:t>
            </a:r>
          </a:p>
          <a:p>
            <a:r>
              <a:rPr lang="it-IT" dirty="0">
                <a:solidFill>
                  <a:schemeClr val="bg1"/>
                </a:solidFill>
              </a:rPr>
              <a:t>    background-color: </a:t>
            </a:r>
            <a:r>
              <a:rPr lang="it-IT" dirty="0" err="1">
                <a:solidFill>
                  <a:schemeClr val="bg1"/>
                </a:solidFill>
              </a:rPr>
              <a:t>lightgray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}</a:t>
            </a:r>
          </a:p>
          <a:p>
            <a:r>
              <a:rPr lang="it-IT" dirty="0" err="1">
                <a:solidFill>
                  <a:schemeClr val="bg1"/>
                </a:solidFill>
              </a:rPr>
              <a:t>section.dad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display: </a:t>
            </a:r>
            <a:r>
              <a:rPr lang="it-IT" dirty="0" err="1">
                <a:solidFill>
                  <a:schemeClr val="bg1"/>
                </a:solidFill>
              </a:rPr>
              <a:t>flex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justify-content:space-around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align-items</a:t>
            </a:r>
            <a:r>
              <a:rPr lang="it-IT" dirty="0">
                <a:solidFill>
                  <a:schemeClr val="bg1"/>
                </a:solidFill>
              </a:rPr>
              <a:t>: center;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margin-left</a:t>
            </a:r>
            <a:r>
              <a:rPr lang="it-IT" dirty="0">
                <a:solidFill>
                  <a:schemeClr val="bg1"/>
                </a:solidFill>
              </a:rPr>
              <a:t>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-right: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background-color: </a:t>
            </a:r>
            <a:r>
              <a:rPr lang="it-IT" dirty="0" err="1">
                <a:solidFill>
                  <a:schemeClr val="bg1"/>
                </a:solidFill>
              </a:rPr>
              <a:t>rgba</a:t>
            </a:r>
            <a:r>
              <a:rPr lang="it-IT" dirty="0">
                <a:solidFill>
                  <a:schemeClr val="bg1"/>
                </a:solidFill>
              </a:rPr>
              <a:t>(83, 86, 90, 0.2);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border-radius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8736312" y="4098516"/>
            <a:ext cx="337252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section.half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display: </a:t>
            </a:r>
            <a:r>
              <a:rPr lang="it-IT" dirty="0" err="1">
                <a:solidFill>
                  <a:schemeClr val="bg1"/>
                </a:solidFill>
              </a:rPr>
              <a:t>flex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justify-content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space-between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align-items</a:t>
            </a:r>
            <a:r>
              <a:rPr lang="it-IT" dirty="0">
                <a:solidFill>
                  <a:schemeClr val="bg1"/>
                </a:solidFill>
              </a:rPr>
              <a:t>: center;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flex-direction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column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text-</a:t>
            </a:r>
            <a:r>
              <a:rPr lang="it-IT" dirty="0" err="1">
                <a:solidFill>
                  <a:schemeClr val="bg1"/>
                </a:solidFill>
              </a:rPr>
              <a:t>align</a:t>
            </a:r>
            <a:r>
              <a:rPr lang="it-IT" dirty="0">
                <a:solidFill>
                  <a:schemeClr val="bg1"/>
                </a:solidFill>
              </a:rPr>
              <a:t>: center;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043573" y="-1095"/>
            <a:ext cx="337900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.boxa{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background-color: </a:t>
            </a:r>
            <a:r>
              <a:rPr lang="it-IT" dirty="0" err="1">
                <a:solidFill>
                  <a:schemeClr val="bg1"/>
                </a:solidFill>
              </a:rPr>
              <a:t>white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padding</a:t>
            </a:r>
            <a:r>
              <a:rPr lang="it-IT" dirty="0">
                <a:solidFill>
                  <a:schemeClr val="bg1"/>
                </a:solidFill>
              </a:rPr>
              <a:t>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border-radius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box-</a:t>
            </a:r>
            <a:r>
              <a:rPr lang="it-IT" dirty="0" err="1">
                <a:solidFill>
                  <a:schemeClr val="bg1"/>
                </a:solidFill>
              </a:rPr>
              <a:t>shadow</a:t>
            </a:r>
            <a:r>
              <a:rPr lang="it-IT" dirty="0">
                <a:solidFill>
                  <a:schemeClr val="bg1"/>
                </a:solidFill>
              </a:rPr>
              <a:t>: 3px </a:t>
            </a:r>
            <a:r>
              <a:rPr lang="it-IT" dirty="0" err="1">
                <a:solidFill>
                  <a:schemeClr val="bg1"/>
                </a:solidFill>
              </a:rPr>
              <a:t>3px</a:t>
            </a:r>
            <a:r>
              <a:rPr lang="it-IT" dirty="0">
                <a:solidFill>
                  <a:schemeClr val="bg1"/>
                </a:solidFill>
              </a:rPr>
              <a:t> 5px </a:t>
            </a:r>
            <a:r>
              <a:rPr lang="it-IT" dirty="0" err="1">
                <a:solidFill>
                  <a:schemeClr val="bg1"/>
                </a:solidFill>
              </a:rPr>
              <a:t>black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}</a:t>
            </a:r>
          </a:p>
          <a:p>
            <a:r>
              <a:rPr lang="it-IT" dirty="0">
                <a:solidFill>
                  <a:schemeClr val="bg1"/>
                </a:solidFill>
              </a:rPr>
              <a:t>.boxa h3{</a:t>
            </a:r>
          </a:p>
          <a:p>
            <a:r>
              <a:rPr lang="it-IT" dirty="0">
                <a:solidFill>
                  <a:schemeClr val="bg1"/>
                </a:solidFill>
              </a:rPr>
              <a:t>    color: </a:t>
            </a:r>
            <a:r>
              <a:rPr lang="it-IT" dirty="0" err="1">
                <a:solidFill>
                  <a:schemeClr val="bg1"/>
                </a:solidFill>
              </a:rPr>
              <a:t>black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font-family: </a:t>
            </a:r>
            <a:r>
              <a:rPr lang="it-IT" dirty="0" err="1">
                <a:solidFill>
                  <a:schemeClr val="bg1"/>
                </a:solidFill>
              </a:rPr>
              <a:t>Verdana</a:t>
            </a:r>
            <a:r>
              <a:rPr lang="it-IT" dirty="0">
                <a:solidFill>
                  <a:schemeClr val="bg1"/>
                </a:solidFill>
              </a:rPr>
              <a:t>, sans-</a:t>
            </a:r>
            <a:r>
              <a:rPr lang="it-IT" dirty="0" err="1">
                <a:solidFill>
                  <a:schemeClr val="bg1"/>
                </a:solidFill>
              </a:rPr>
              <a:t>serif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}</a:t>
            </a:r>
          </a:p>
          <a:p>
            <a:r>
              <a:rPr lang="it-IT" dirty="0">
                <a:solidFill>
                  <a:schemeClr val="bg1"/>
                </a:solidFill>
              </a:rPr>
              <a:t/>
            </a:r>
            <a:br>
              <a:rPr lang="it-IT" dirty="0">
                <a:solidFill>
                  <a:schemeClr val="bg1"/>
                </a:solidFill>
              </a:rPr>
            </a:br>
            <a:r>
              <a:rPr lang="it-IT" dirty="0">
                <a:solidFill>
                  <a:schemeClr val="bg1"/>
                </a:solidFill>
              </a:rPr>
              <a:t>.boxa </a:t>
            </a:r>
            <a:r>
              <a:rPr lang="it-IT" dirty="0" err="1">
                <a:solidFill>
                  <a:schemeClr val="bg1"/>
                </a:solidFill>
              </a:rPr>
              <a:t>img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border-radius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3683358" y="1002969"/>
            <a:ext cx="336021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.</a:t>
            </a:r>
            <a:r>
              <a:rPr lang="it-IT" dirty="0" err="1">
                <a:solidFill>
                  <a:schemeClr val="bg1"/>
                </a:solidFill>
              </a:rPr>
              <a:t>boxb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display: </a:t>
            </a:r>
            <a:r>
              <a:rPr lang="it-IT" dirty="0" err="1">
                <a:solidFill>
                  <a:schemeClr val="bg1"/>
                </a:solidFill>
              </a:rPr>
              <a:t>flex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background-color: </a:t>
            </a:r>
            <a:r>
              <a:rPr lang="it-IT" dirty="0" err="1">
                <a:solidFill>
                  <a:schemeClr val="bg1"/>
                </a:solidFill>
              </a:rPr>
              <a:t>red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padding</a:t>
            </a:r>
            <a:r>
              <a:rPr lang="it-IT" dirty="0">
                <a:solidFill>
                  <a:schemeClr val="bg1"/>
                </a:solidFill>
              </a:rPr>
              <a:t>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align-items</a:t>
            </a:r>
            <a:r>
              <a:rPr lang="it-IT" dirty="0">
                <a:solidFill>
                  <a:schemeClr val="bg1"/>
                </a:solidFill>
              </a:rPr>
              <a:t>: center;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border-radius</a:t>
            </a:r>
            <a:r>
              <a:rPr lang="it-IT" dirty="0">
                <a:solidFill>
                  <a:schemeClr val="bg1"/>
                </a:solidFill>
              </a:rPr>
              <a:t>: 30px;   </a:t>
            </a:r>
          </a:p>
          <a:p>
            <a:r>
              <a:rPr lang="it-IT" dirty="0">
                <a:solidFill>
                  <a:schemeClr val="bg1"/>
                </a:solidFill>
              </a:rPr>
              <a:t>    box-</a:t>
            </a:r>
            <a:r>
              <a:rPr lang="it-IT" dirty="0" err="1">
                <a:solidFill>
                  <a:schemeClr val="bg1"/>
                </a:solidFill>
              </a:rPr>
              <a:t>shadow</a:t>
            </a:r>
            <a:r>
              <a:rPr lang="it-IT" dirty="0">
                <a:solidFill>
                  <a:schemeClr val="bg1"/>
                </a:solidFill>
              </a:rPr>
              <a:t>: 3px </a:t>
            </a:r>
            <a:r>
              <a:rPr lang="it-IT" dirty="0" err="1">
                <a:solidFill>
                  <a:schemeClr val="bg1"/>
                </a:solidFill>
              </a:rPr>
              <a:t>3px</a:t>
            </a:r>
            <a:r>
              <a:rPr lang="it-IT" dirty="0">
                <a:solidFill>
                  <a:schemeClr val="bg1"/>
                </a:solidFill>
              </a:rPr>
              <a:t> 5px </a:t>
            </a:r>
            <a:r>
              <a:rPr lang="it-IT" dirty="0" err="1">
                <a:solidFill>
                  <a:schemeClr val="bg1"/>
                </a:solidFill>
              </a:rPr>
              <a:t>black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flex-shrink</a:t>
            </a:r>
            <a:r>
              <a:rPr lang="it-IT" dirty="0">
                <a:solidFill>
                  <a:schemeClr val="bg1"/>
                </a:solidFill>
              </a:rPr>
              <a:t>: auto;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796989" y="4650121"/>
            <a:ext cx="39540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.</a:t>
            </a:r>
            <a:r>
              <a:rPr lang="it-IT" dirty="0" err="1">
                <a:solidFill>
                  <a:schemeClr val="bg1"/>
                </a:solidFill>
              </a:rPr>
              <a:t>boxb</a:t>
            </a:r>
            <a:r>
              <a:rPr lang="it-IT" dirty="0">
                <a:solidFill>
                  <a:schemeClr val="bg1"/>
                </a:solidFill>
              </a:rPr>
              <a:t> h3{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font-family:Arial</a:t>
            </a:r>
            <a:r>
              <a:rPr lang="it-IT" dirty="0">
                <a:solidFill>
                  <a:schemeClr val="bg1"/>
                </a:solidFill>
              </a:rPr>
              <a:t>, </a:t>
            </a:r>
            <a:r>
              <a:rPr lang="it-IT" dirty="0" err="1">
                <a:solidFill>
                  <a:schemeClr val="bg1"/>
                </a:solidFill>
              </a:rPr>
              <a:t>Helvetica</a:t>
            </a:r>
            <a:r>
              <a:rPr lang="it-IT" dirty="0">
                <a:solidFill>
                  <a:schemeClr val="bg1"/>
                </a:solidFill>
              </a:rPr>
              <a:t>, sans-</a:t>
            </a:r>
            <a:r>
              <a:rPr lang="it-IT" dirty="0" err="1">
                <a:solidFill>
                  <a:schemeClr val="bg1"/>
                </a:solidFill>
              </a:rPr>
              <a:t>serif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color: </a:t>
            </a:r>
            <a:r>
              <a:rPr lang="it-IT" dirty="0" err="1">
                <a:solidFill>
                  <a:schemeClr val="bg1"/>
                </a:solidFill>
              </a:rPr>
              <a:t>white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076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FOOTER:</a:t>
            </a: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166130"/>
            <a:ext cx="10058400" cy="649652"/>
          </a:xfrm>
          <a:prstGeom prst="rect">
            <a:avLst/>
          </a:prstGeom>
        </p:spPr>
      </p:pic>
      <p:sp>
        <p:nvSpPr>
          <p:cNvPr id="5" name="CasellaDiTesto 4"/>
          <p:cNvSpPr txBox="1"/>
          <p:nvPr/>
        </p:nvSpPr>
        <p:spPr>
          <a:xfrm>
            <a:off x="8552328" y="2164976"/>
            <a:ext cx="320389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CSS:</a:t>
            </a:r>
          </a:p>
          <a:p>
            <a:r>
              <a:rPr lang="it-IT" dirty="0" err="1" smtClean="0">
                <a:solidFill>
                  <a:schemeClr val="bg1"/>
                </a:solidFill>
              </a:rPr>
              <a:t>footer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-top: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padding</a:t>
            </a:r>
            <a:r>
              <a:rPr lang="it-IT" dirty="0">
                <a:solidFill>
                  <a:schemeClr val="bg1"/>
                </a:solidFill>
              </a:rPr>
              <a:t>: 25px;</a:t>
            </a:r>
          </a:p>
          <a:p>
            <a:r>
              <a:rPr lang="it-IT" dirty="0">
                <a:solidFill>
                  <a:schemeClr val="bg1"/>
                </a:solidFill>
              </a:rPr>
              <a:t>    background-color: </a:t>
            </a:r>
            <a:r>
              <a:rPr lang="it-IT" dirty="0" err="1">
                <a:solidFill>
                  <a:schemeClr val="bg1"/>
                </a:solidFill>
              </a:rPr>
              <a:t>white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-top-right-</a:t>
            </a:r>
            <a:r>
              <a:rPr lang="it-IT" dirty="0" err="1">
                <a:solidFill>
                  <a:schemeClr val="bg1"/>
                </a:solidFill>
              </a:rPr>
              <a:t>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-top-</a:t>
            </a:r>
            <a:r>
              <a:rPr lang="it-IT" dirty="0" err="1">
                <a:solidFill>
                  <a:schemeClr val="bg1"/>
                </a:solidFill>
              </a:rPr>
              <a:t>left</a:t>
            </a:r>
            <a:r>
              <a:rPr lang="it-IT" dirty="0">
                <a:solidFill>
                  <a:schemeClr val="bg1"/>
                </a:solidFill>
              </a:rPr>
              <a:t>-</a:t>
            </a:r>
            <a:r>
              <a:rPr lang="it-IT" dirty="0" err="1">
                <a:solidFill>
                  <a:schemeClr val="bg1"/>
                </a:solidFill>
              </a:rPr>
              <a:t>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text-</a:t>
            </a:r>
            <a:r>
              <a:rPr lang="it-IT" dirty="0" err="1">
                <a:solidFill>
                  <a:schemeClr val="bg1"/>
                </a:solidFill>
              </a:rPr>
              <a:t>align</a:t>
            </a:r>
            <a:r>
              <a:rPr lang="it-IT" dirty="0">
                <a:solidFill>
                  <a:schemeClr val="bg1"/>
                </a:solidFill>
              </a:rPr>
              <a:t>: center;</a:t>
            </a:r>
          </a:p>
          <a:p>
            <a:r>
              <a:rPr lang="it-IT" dirty="0">
                <a:solidFill>
                  <a:schemeClr val="bg1"/>
                </a:solidFill>
              </a:rPr>
              <a:t>    font-</a:t>
            </a:r>
            <a:r>
              <a:rPr lang="it-IT" dirty="0" err="1">
                <a:solidFill>
                  <a:schemeClr val="bg1"/>
                </a:solidFill>
              </a:rPr>
              <a:t>size</a:t>
            </a:r>
            <a:r>
              <a:rPr lang="it-IT" dirty="0">
                <a:solidFill>
                  <a:schemeClr val="bg1"/>
                </a:solidFill>
              </a:rPr>
              <a:t>: 1.5em;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margin-left</a:t>
            </a:r>
            <a:r>
              <a:rPr lang="it-IT" dirty="0">
                <a:solidFill>
                  <a:schemeClr val="bg1"/>
                </a:solidFill>
              </a:rPr>
              <a:t>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-right: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: 3px </a:t>
            </a:r>
            <a:r>
              <a:rPr lang="it-IT" dirty="0" err="1">
                <a:solidFill>
                  <a:schemeClr val="bg1"/>
                </a:solidFill>
              </a:rPr>
              <a:t>solid</a:t>
            </a:r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err="1">
                <a:solidFill>
                  <a:schemeClr val="bg1"/>
                </a:solidFill>
              </a:rPr>
              <a:t>red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-bottom: none;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6871" y="2514600"/>
            <a:ext cx="75888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HTML:</a:t>
            </a:r>
          </a:p>
          <a:p>
            <a:r>
              <a:rPr lang="en-US" dirty="0">
                <a:solidFill>
                  <a:schemeClr val="bg1"/>
                </a:solidFill>
              </a:rPr>
              <a:t> &lt;footer&gt;</a:t>
            </a:r>
          </a:p>
          <a:p>
            <a:r>
              <a:rPr lang="en-US" dirty="0">
                <a:solidFill>
                  <a:schemeClr val="bg1"/>
                </a:solidFill>
              </a:rPr>
              <a:t>                &lt;address&gt;&lt;strong&gt; Vecchio Gerardo 1000012124&lt;/strong&gt;&lt;/address&gt;</a:t>
            </a:r>
          </a:p>
          <a:p>
            <a:r>
              <a:rPr lang="en-US" dirty="0">
                <a:solidFill>
                  <a:schemeClr val="bg1"/>
                </a:solidFill>
              </a:rPr>
              <a:t>            &lt;/footer</a:t>
            </a:r>
            <a:r>
              <a:rPr lang="en-US" dirty="0" smtClean="0">
                <a:solidFill>
                  <a:schemeClr val="bg1"/>
                </a:solidFill>
              </a:rPr>
              <a:t>&gt;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6550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0" y="148130"/>
            <a:ext cx="2308412" cy="1143000"/>
          </a:xfrm>
        </p:spPr>
        <p:txBody>
          <a:bodyPr/>
          <a:lstStyle/>
          <a:p>
            <a:r>
              <a:rPr lang="it-IT" dirty="0" smtClean="0"/>
              <a:t>MEDIA:</a:t>
            </a:r>
            <a:endParaRPr lang="it-IT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309282" y="1048870"/>
            <a:ext cx="5190716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@media (max-width:1320px){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header</a:t>
            </a:r>
            <a:r>
              <a:rPr lang="it-IT" dirty="0">
                <a:solidFill>
                  <a:schemeClr val="bg1"/>
                </a:solidFill>
              </a:rPr>
              <a:t> {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height</a:t>
            </a:r>
            <a:r>
              <a:rPr lang="it-IT" dirty="0">
                <a:solidFill>
                  <a:schemeClr val="bg1"/>
                </a:solidFill>
              </a:rPr>
              <a:t>: 800px;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line-</a:t>
            </a:r>
            <a:r>
              <a:rPr lang="it-IT" dirty="0" err="1">
                <a:solidFill>
                  <a:schemeClr val="bg1"/>
                </a:solidFill>
              </a:rPr>
              <a:t>height</a:t>
            </a:r>
            <a:r>
              <a:rPr lang="it-IT" dirty="0">
                <a:solidFill>
                  <a:schemeClr val="bg1"/>
                </a:solidFill>
              </a:rPr>
              <a:t>: 1.2;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-top: 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}</a:t>
            </a:r>
          </a:p>
          <a:p>
            <a:r>
              <a:rPr lang="it-IT" dirty="0">
                <a:solidFill>
                  <a:schemeClr val="bg1"/>
                </a:solidFill>
              </a:rPr>
              <a:t>}</a:t>
            </a:r>
          </a:p>
          <a:p>
            <a:endParaRPr lang="it-IT" dirty="0" smtClean="0">
              <a:solidFill>
                <a:schemeClr val="bg1"/>
              </a:solidFill>
            </a:endParaRPr>
          </a:p>
          <a:p>
            <a:r>
              <a:rPr lang="it-IT" dirty="0" smtClean="0">
                <a:solidFill>
                  <a:schemeClr val="bg1"/>
                </a:solidFill>
              </a:rPr>
              <a:t>@</a:t>
            </a:r>
            <a:r>
              <a:rPr lang="it-IT" dirty="0">
                <a:solidFill>
                  <a:schemeClr val="bg1"/>
                </a:solidFill>
              </a:rPr>
              <a:t>media (min-width:769px)and (</a:t>
            </a:r>
            <a:r>
              <a:rPr lang="it-IT" dirty="0" err="1">
                <a:solidFill>
                  <a:schemeClr val="bg1"/>
                </a:solidFill>
              </a:rPr>
              <a:t>max-width</a:t>
            </a:r>
            <a:r>
              <a:rPr lang="it-IT" dirty="0">
                <a:solidFill>
                  <a:schemeClr val="bg1"/>
                </a:solidFill>
              </a:rPr>
              <a:t>: 1150px</a:t>
            </a:r>
            <a:r>
              <a:rPr lang="it-IT" dirty="0" smtClean="0">
                <a:solidFill>
                  <a:schemeClr val="bg1"/>
                </a:solidFill>
              </a:rPr>
              <a:t>){</a:t>
            </a:r>
            <a:r>
              <a:rPr lang="it-IT" dirty="0">
                <a:solidFill>
                  <a:schemeClr val="bg1"/>
                </a:solidFill>
              </a:rPr>
              <a:t/>
            </a:r>
            <a:br>
              <a:rPr lang="it-IT" dirty="0">
                <a:solidFill>
                  <a:schemeClr val="bg1"/>
                </a:solidFill>
              </a:rPr>
            </a:br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section.dad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flex-direction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column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justify-content</a:t>
            </a:r>
            <a:r>
              <a:rPr lang="it-IT" dirty="0">
                <a:solidFill>
                  <a:schemeClr val="bg1"/>
                </a:solidFill>
              </a:rPr>
              <a:t>: center;</a:t>
            </a:r>
          </a:p>
          <a:p>
            <a:r>
              <a:rPr lang="it-IT" dirty="0">
                <a:solidFill>
                  <a:schemeClr val="bg1"/>
                </a:solidFill>
              </a:rPr>
              <a:t>    }</a:t>
            </a:r>
          </a:p>
          <a:p>
            <a:r>
              <a:rPr lang="it-IT" dirty="0">
                <a:solidFill>
                  <a:schemeClr val="bg1"/>
                </a:solidFill>
              </a:rPr>
              <a:t>    .boxa </a:t>
            </a:r>
            <a:r>
              <a:rPr lang="it-IT" dirty="0" err="1">
                <a:solidFill>
                  <a:schemeClr val="bg1"/>
                </a:solidFill>
              </a:rPr>
              <a:t>img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width</a:t>
            </a:r>
            <a:r>
              <a:rPr lang="it-IT" dirty="0">
                <a:solidFill>
                  <a:schemeClr val="bg1"/>
                </a:solidFill>
              </a:rPr>
              <a:t>: 100%;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: 0%;</a:t>
            </a:r>
          </a:p>
          <a:p>
            <a:r>
              <a:rPr lang="it-IT" dirty="0">
                <a:solidFill>
                  <a:schemeClr val="bg1"/>
                </a:solidFill>
              </a:rPr>
              <a:t>    }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664824" y="148130"/>
            <a:ext cx="2927083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@media (</a:t>
            </a:r>
            <a:r>
              <a:rPr lang="it-IT" dirty="0" err="1">
                <a:solidFill>
                  <a:schemeClr val="bg1"/>
                </a:solidFill>
              </a:rPr>
              <a:t>max-width</a:t>
            </a:r>
            <a:r>
              <a:rPr lang="it-IT" dirty="0">
                <a:solidFill>
                  <a:schemeClr val="bg1"/>
                </a:solidFill>
              </a:rPr>
              <a:t>: 768px){</a:t>
            </a:r>
          </a:p>
          <a:p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smtClean="0">
                <a:solidFill>
                  <a:schemeClr val="bg1"/>
                </a:solidFill>
              </a:rPr>
              <a:t>   </a:t>
            </a:r>
            <a:r>
              <a:rPr lang="it-IT" dirty="0" err="1" smtClean="0">
                <a:solidFill>
                  <a:schemeClr val="bg1"/>
                </a:solidFill>
              </a:rPr>
              <a:t>header</a:t>
            </a:r>
            <a:r>
              <a:rPr lang="it-IT" dirty="0">
                <a:solidFill>
                  <a:schemeClr val="bg1"/>
                </a:solidFill>
              </a:rPr>
              <a:t> {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height</a:t>
            </a:r>
            <a:r>
              <a:rPr lang="it-IT" dirty="0">
                <a:solidFill>
                  <a:schemeClr val="bg1"/>
                </a:solidFill>
              </a:rPr>
              <a:t>: 300px;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line-</a:t>
            </a:r>
            <a:r>
              <a:rPr lang="it-IT" dirty="0" err="1">
                <a:solidFill>
                  <a:schemeClr val="bg1"/>
                </a:solidFill>
              </a:rPr>
              <a:t>height</a:t>
            </a:r>
            <a:r>
              <a:rPr lang="it-IT" dirty="0">
                <a:solidFill>
                  <a:schemeClr val="bg1"/>
                </a:solidFill>
              </a:rPr>
              <a:t>: 1.2;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-top: 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smtClean="0">
                <a:solidFill>
                  <a:schemeClr val="bg1"/>
                </a:solidFill>
              </a:rPr>
              <a:t>}</a:t>
            </a:r>
            <a:r>
              <a:rPr lang="it-IT" dirty="0">
                <a:solidFill>
                  <a:schemeClr val="bg1"/>
                </a:solidFill>
              </a:rPr>
              <a:t/>
            </a:r>
            <a:br>
              <a:rPr lang="it-IT" dirty="0">
                <a:solidFill>
                  <a:schemeClr val="bg1"/>
                </a:solidFill>
              </a:rPr>
            </a:br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section.dad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flex-direction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column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justify-content</a:t>
            </a:r>
            <a:r>
              <a:rPr lang="it-IT" dirty="0">
                <a:solidFill>
                  <a:schemeClr val="bg1"/>
                </a:solidFill>
              </a:rPr>
              <a:t>: center;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smtClean="0">
                <a:solidFill>
                  <a:schemeClr val="bg1"/>
                </a:solidFill>
              </a:rPr>
              <a:t>}</a:t>
            </a:r>
            <a:r>
              <a:rPr lang="it-IT" dirty="0">
                <a:solidFill>
                  <a:schemeClr val="bg1"/>
                </a:solidFill>
              </a:rPr>
              <a:t/>
            </a:r>
            <a:br>
              <a:rPr lang="it-IT" dirty="0">
                <a:solidFill>
                  <a:schemeClr val="bg1"/>
                </a:solidFill>
              </a:rPr>
            </a:br>
            <a:r>
              <a:rPr lang="it-IT" dirty="0">
                <a:solidFill>
                  <a:schemeClr val="bg1"/>
                </a:solidFill>
              </a:rPr>
              <a:t>    .boxa </a:t>
            </a:r>
            <a:r>
              <a:rPr lang="it-IT" dirty="0" err="1">
                <a:solidFill>
                  <a:schemeClr val="bg1"/>
                </a:solidFill>
              </a:rPr>
              <a:t>img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width</a:t>
            </a:r>
            <a:r>
              <a:rPr lang="it-IT" dirty="0">
                <a:solidFill>
                  <a:schemeClr val="bg1"/>
                </a:solidFill>
              </a:rPr>
              <a:t>: 100%;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: 0%;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smtClean="0">
                <a:solidFill>
                  <a:schemeClr val="bg1"/>
                </a:solidFill>
              </a:rPr>
              <a:t>}</a:t>
            </a:r>
            <a:r>
              <a:rPr lang="it-IT" dirty="0">
                <a:solidFill>
                  <a:schemeClr val="bg1"/>
                </a:solidFill>
              </a:rPr>
              <a:t/>
            </a:r>
            <a:br>
              <a:rPr lang="it-IT" dirty="0">
                <a:solidFill>
                  <a:schemeClr val="bg1"/>
                </a:solidFill>
              </a:rPr>
            </a:br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nav</a:t>
            </a:r>
            <a:r>
              <a:rPr lang="it-IT" dirty="0">
                <a:solidFill>
                  <a:schemeClr val="bg1"/>
                </a:solidFill>
              </a:rPr>
              <a:t>, .logo{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display: none;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smtClean="0">
                <a:solidFill>
                  <a:schemeClr val="bg1"/>
                </a:solidFill>
              </a:rPr>
              <a:t>}</a:t>
            </a:r>
            <a:r>
              <a:rPr lang="it-IT" dirty="0">
                <a:solidFill>
                  <a:schemeClr val="bg1"/>
                </a:solidFill>
              </a:rPr>
              <a:t/>
            </a:r>
            <a:br>
              <a:rPr lang="it-IT" dirty="0">
                <a:solidFill>
                  <a:schemeClr val="bg1"/>
                </a:solidFill>
              </a:rPr>
            </a:br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label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display: </a:t>
            </a:r>
            <a:r>
              <a:rPr lang="it-IT" dirty="0" err="1">
                <a:solidFill>
                  <a:schemeClr val="bg1"/>
                </a:solidFill>
              </a:rPr>
              <a:t>initial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}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618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Specifiche di progetto:</a:t>
            </a:r>
            <a:endParaRPr lang="it-IT" dirty="0"/>
          </a:p>
        </p:txBody>
      </p:sp>
      <p:sp>
        <p:nvSpPr>
          <p:cNvPr id="5" name="Segnaposto contenuto 4"/>
          <p:cNvSpPr>
            <a:spLocks noGrp="1"/>
          </p:cNvSpPr>
          <p:nvPr>
            <p:ph idx="1"/>
          </p:nvPr>
        </p:nvSpPr>
        <p:spPr>
          <a:xfrm>
            <a:off x="285300" y="1423851"/>
            <a:ext cx="11297100" cy="41017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dirty="0" smtClean="0"/>
              <a:t>Garantire un interfaccia utente al database precedentemente fatto per gestire un campionato simulato di NBA.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 smtClean="0"/>
              <a:t>Il sito aggiornerà costantemente le classifiche di punti, rimbalzi, assist per i giocatori. </a:t>
            </a:r>
          </a:p>
          <a:p>
            <a:pPr marL="0" indent="0">
              <a:buNone/>
            </a:pPr>
            <a:endParaRPr lang="it-IT" dirty="0" smtClean="0"/>
          </a:p>
          <a:p>
            <a:pPr marL="0" indent="0">
              <a:buNone/>
            </a:pPr>
            <a:r>
              <a:rPr lang="it-IT" dirty="0" smtClean="0"/>
              <a:t>Vittorie, </a:t>
            </a:r>
            <a:r>
              <a:rPr lang="it-IT" dirty="0" err="1" smtClean="0"/>
              <a:t>sconfitte,punti</a:t>
            </a:r>
            <a:r>
              <a:rPr lang="it-IT" dirty="0" smtClean="0"/>
              <a:t> segnati per le </a:t>
            </a:r>
            <a:r>
              <a:rPr lang="it-IT" dirty="0" err="1" smtClean="0"/>
              <a:t>squadre,inoltre</a:t>
            </a:r>
            <a:r>
              <a:rPr lang="it-IT" dirty="0" smtClean="0"/>
              <a:t>, si aggiornerà una </a:t>
            </a:r>
            <a:r>
              <a:rPr lang="it-IT" dirty="0" err="1" smtClean="0"/>
              <a:t>classifca</a:t>
            </a:r>
            <a:r>
              <a:rPr lang="it-IT" dirty="0"/>
              <a:t> </a:t>
            </a:r>
            <a:r>
              <a:rPr lang="it-IT" dirty="0" smtClean="0"/>
              <a:t>del posizionamento delle squadre e quindi dei rispettivi proprietari all’interno della lega.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3656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574" y="0"/>
            <a:ext cx="5768426" cy="3105414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574" y="3105414"/>
            <a:ext cx="5787235" cy="2815646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574" y="5921060"/>
            <a:ext cx="5768426" cy="452846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0" y="174812"/>
            <a:ext cx="64047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chemeClr val="bg1"/>
                </a:solidFill>
              </a:rPr>
              <a:t>Il sito è stato progettato su </a:t>
            </a:r>
            <a:r>
              <a:rPr lang="it-IT" sz="2800" dirty="0" err="1" smtClean="0">
                <a:solidFill>
                  <a:schemeClr val="bg1"/>
                </a:solidFill>
              </a:rPr>
              <a:t>Chrome</a:t>
            </a:r>
            <a:r>
              <a:rPr lang="it-IT" sz="2800" dirty="0" smtClean="0">
                <a:solidFill>
                  <a:schemeClr val="bg1"/>
                </a:solidFill>
              </a:rPr>
              <a:t> </a:t>
            </a:r>
            <a:r>
              <a:rPr lang="it-IT" sz="2800" dirty="0" smtClean="0">
                <a:solidFill>
                  <a:schemeClr val="bg1"/>
                </a:solidFill>
              </a:rPr>
              <a:t>ed </a:t>
            </a:r>
            <a:r>
              <a:rPr lang="it-IT" sz="2800" dirty="0" err="1" smtClean="0">
                <a:solidFill>
                  <a:schemeClr val="bg1"/>
                </a:solidFill>
              </a:rPr>
              <a:t>Edge</a:t>
            </a:r>
            <a:r>
              <a:rPr lang="it-IT" sz="2800" dirty="0" smtClean="0">
                <a:solidFill>
                  <a:schemeClr val="bg1"/>
                </a:solidFill>
              </a:rPr>
              <a:t> 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smtClean="0">
                <a:solidFill>
                  <a:schemeClr val="bg1"/>
                </a:solidFill>
              </a:rPr>
              <a:t>e </a:t>
            </a:r>
            <a:r>
              <a:rPr lang="it-IT" sz="2800" dirty="0" smtClean="0">
                <a:solidFill>
                  <a:schemeClr val="bg1"/>
                </a:solidFill>
              </a:rPr>
              <a:t>segue le specifiche richieste</a:t>
            </a:r>
            <a:endParaRPr lang="it-IT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12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094" y="1143001"/>
            <a:ext cx="5992906" cy="4725978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1"/>
            <a:ext cx="5964185" cy="4719918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336177" y="188894"/>
            <a:ext cx="108659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 smtClean="0">
                <a:solidFill>
                  <a:schemeClr val="bg1"/>
                </a:solidFill>
              </a:rPr>
              <a:t>Per la versione mobile è stato ideato un menù che si sposta verso sinistra </a:t>
            </a:r>
          </a:p>
          <a:p>
            <a:r>
              <a:rPr lang="it-IT" sz="2800" dirty="0" smtClean="0">
                <a:solidFill>
                  <a:schemeClr val="bg1"/>
                </a:solidFill>
              </a:rPr>
              <a:t>Quando viene premuto e richiusa quando si clicca all’esterno di esso.</a:t>
            </a:r>
            <a:endParaRPr lang="it-IT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46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4130" y="0"/>
            <a:ext cx="10972800" cy="1143000"/>
          </a:xfrm>
        </p:spPr>
        <p:txBody>
          <a:bodyPr/>
          <a:lstStyle/>
          <a:p>
            <a:r>
              <a:rPr lang="it-IT" dirty="0" err="1" smtClean="0"/>
              <a:t>Header</a:t>
            </a: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0" y="880995"/>
            <a:ext cx="10014749" cy="488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287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01079" y="1309366"/>
            <a:ext cx="5748392" cy="452596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it-IT" dirty="0" smtClean="0"/>
              <a:t>&lt;</a:t>
            </a:r>
            <a:r>
              <a:rPr lang="it-IT" dirty="0" err="1"/>
              <a:t>header</a:t>
            </a:r>
            <a:r>
              <a:rPr lang="it-IT" dirty="0"/>
              <a:t>&gt;</a:t>
            </a:r>
          </a:p>
          <a:p>
            <a:pPr marL="0" indent="0">
              <a:buNone/>
            </a:pPr>
            <a:r>
              <a:rPr lang="it-IT" dirty="0"/>
              <a:t>                &lt;h1&gt;</a:t>
            </a:r>
          </a:p>
          <a:p>
            <a:pPr marL="0" indent="0">
              <a:buNone/>
            </a:pPr>
            <a:r>
              <a:rPr lang="it-IT" dirty="0"/>
              <a:t>                    &lt;strong&gt;NBA Simulator&lt;/strong&gt;&lt;</a:t>
            </a:r>
            <a:r>
              <a:rPr lang="it-IT" dirty="0" err="1"/>
              <a:t>br</a:t>
            </a:r>
            <a:r>
              <a:rPr lang="it-IT" dirty="0"/>
              <a:t>/&gt;</a:t>
            </a:r>
          </a:p>
          <a:p>
            <a:pPr marL="0" indent="0">
              <a:buNone/>
            </a:pPr>
            <a:r>
              <a:rPr lang="it-IT" dirty="0"/>
              <a:t>                    &lt;a </a:t>
            </a:r>
            <a:r>
              <a:rPr lang="it-IT" dirty="0" err="1"/>
              <a:t>class</a:t>
            </a:r>
            <a:r>
              <a:rPr lang="it-IT" dirty="0"/>
              <a:t>= "</a:t>
            </a:r>
            <a:r>
              <a:rPr lang="it-IT" dirty="0" err="1"/>
              <a:t>button</a:t>
            </a:r>
            <a:r>
              <a:rPr lang="it-IT" dirty="0"/>
              <a:t>"&gt;START&lt;/a&gt;&lt;/h1&gt;</a:t>
            </a:r>
          </a:p>
          <a:p>
            <a:pPr marL="0" indent="0">
              <a:buNone/>
            </a:pPr>
            <a:r>
              <a:rPr lang="it-IT" dirty="0"/>
              <a:t>                    &lt;</a:t>
            </a:r>
            <a:r>
              <a:rPr lang="it-IT" dirty="0" err="1"/>
              <a:t>nav</a:t>
            </a:r>
            <a:r>
              <a:rPr lang="it-IT" dirty="0"/>
              <a:t>&gt;</a:t>
            </a:r>
          </a:p>
          <a:p>
            <a:pPr marL="0" indent="0">
              <a:buNone/>
            </a:pPr>
            <a:r>
              <a:rPr lang="it-IT" dirty="0"/>
              <a:t>                        &lt;div </a:t>
            </a:r>
            <a:r>
              <a:rPr lang="it-IT" dirty="0" err="1"/>
              <a:t>class</a:t>
            </a:r>
            <a:r>
              <a:rPr lang="it-IT" dirty="0"/>
              <a:t>="menu" </a:t>
            </a:r>
            <a:r>
              <a:rPr lang="it-IT" dirty="0" err="1"/>
              <a:t>name</a:t>
            </a:r>
            <a:r>
              <a:rPr lang="it-IT" dirty="0"/>
              <a:t>="</a:t>
            </a:r>
            <a:r>
              <a:rPr lang="it-IT" dirty="0" err="1"/>
              <a:t>menu_sx</a:t>
            </a:r>
            <a:r>
              <a:rPr lang="it-IT" dirty="0"/>
              <a:t>"&gt;</a:t>
            </a:r>
          </a:p>
          <a:p>
            <a:pPr marL="0" indent="0">
              <a:buNone/>
            </a:pPr>
            <a:r>
              <a:rPr lang="it-IT" dirty="0"/>
              <a:t>                            &lt;a </a:t>
            </a:r>
            <a:r>
              <a:rPr lang="it-IT" dirty="0" err="1"/>
              <a:t>class</a:t>
            </a:r>
            <a:r>
              <a:rPr lang="it-IT" dirty="0"/>
              <a:t>="</a:t>
            </a:r>
            <a:r>
              <a:rPr lang="it-IT" dirty="0" err="1"/>
              <a:t>button</a:t>
            </a:r>
            <a:r>
              <a:rPr lang="it-IT" dirty="0"/>
              <a:t>" </a:t>
            </a:r>
            <a:r>
              <a:rPr lang="it-IT" dirty="0" err="1"/>
              <a:t>href</a:t>
            </a:r>
            <a:r>
              <a:rPr lang="it-IT" dirty="0"/>
              <a:t>="#"&gt;Homepage&lt;/a&gt;</a:t>
            </a:r>
          </a:p>
          <a:p>
            <a:pPr marL="0" indent="0">
              <a:buNone/>
            </a:pPr>
            <a:r>
              <a:rPr lang="it-IT" dirty="0"/>
              <a:t>                            &lt;a </a:t>
            </a:r>
            <a:r>
              <a:rPr lang="it-IT" dirty="0" err="1"/>
              <a:t>class</a:t>
            </a:r>
            <a:r>
              <a:rPr lang="it-IT" dirty="0"/>
              <a:t>="</a:t>
            </a:r>
            <a:r>
              <a:rPr lang="it-IT" dirty="0" err="1"/>
              <a:t>button</a:t>
            </a:r>
            <a:r>
              <a:rPr lang="it-IT" dirty="0"/>
              <a:t>" </a:t>
            </a:r>
            <a:r>
              <a:rPr lang="it-IT" dirty="0" err="1"/>
              <a:t>href</a:t>
            </a:r>
            <a:r>
              <a:rPr lang="it-IT" dirty="0"/>
              <a:t>="#"&gt;Classifiche&lt;/a&gt;</a:t>
            </a:r>
          </a:p>
          <a:p>
            <a:pPr marL="0" indent="0">
              <a:buNone/>
            </a:pPr>
            <a:r>
              <a:rPr lang="it-IT" dirty="0"/>
              <a:t>                        &lt;/div&gt;</a:t>
            </a:r>
          </a:p>
          <a:p>
            <a:pPr marL="0" indent="0">
              <a:buNone/>
            </a:pPr>
            <a:r>
              <a:rPr lang="it-IT" dirty="0"/>
              <a:t>                        &lt;div </a:t>
            </a:r>
            <a:r>
              <a:rPr lang="it-IT" dirty="0" err="1"/>
              <a:t>class</a:t>
            </a:r>
            <a:r>
              <a:rPr lang="it-IT" dirty="0"/>
              <a:t>="logo"&gt;</a:t>
            </a:r>
          </a:p>
          <a:p>
            <a:pPr marL="0" indent="0">
              <a:buNone/>
            </a:pPr>
            <a:r>
              <a:rPr lang="it-IT" dirty="0"/>
              <a:t>                            &lt;</a:t>
            </a:r>
            <a:r>
              <a:rPr lang="it-IT" dirty="0" err="1"/>
              <a:t>img</a:t>
            </a:r>
            <a:r>
              <a:rPr lang="it-IT" dirty="0"/>
              <a:t> </a:t>
            </a:r>
            <a:r>
              <a:rPr lang="it-IT" dirty="0" err="1"/>
              <a:t>src</a:t>
            </a:r>
            <a:r>
              <a:rPr lang="it-IT" dirty="0"/>
              <a:t>="https://i.imgur.com/rAQpEzo.png" &gt;</a:t>
            </a:r>
          </a:p>
          <a:p>
            <a:pPr marL="0" indent="0">
              <a:buNone/>
            </a:pPr>
            <a:r>
              <a:rPr lang="it-IT" dirty="0"/>
              <a:t>                        &lt;/div&gt;</a:t>
            </a:r>
          </a:p>
          <a:p>
            <a:pPr marL="0" indent="0">
              <a:buNone/>
            </a:pPr>
            <a:r>
              <a:rPr lang="it-IT" dirty="0"/>
              <a:t>                        &lt;div </a:t>
            </a:r>
            <a:r>
              <a:rPr lang="it-IT" dirty="0" err="1"/>
              <a:t>class</a:t>
            </a:r>
            <a:r>
              <a:rPr lang="it-IT" dirty="0"/>
              <a:t>="menu" </a:t>
            </a:r>
            <a:r>
              <a:rPr lang="it-IT" dirty="0" err="1"/>
              <a:t>name</a:t>
            </a:r>
            <a:r>
              <a:rPr lang="it-IT" dirty="0"/>
              <a:t>="</a:t>
            </a:r>
            <a:r>
              <a:rPr lang="it-IT" dirty="0" err="1"/>
              <a:t>menu_dx</a:t>
            </a:r>
            <a:r>
              <a:rPr lang="it-IT" dirty="0"/>
              <a:t>"&gt;</a:t>
            </a:r>
          </a:p>
          <a:p>
            <a:pPr marL="0" indent="0">
              <a:buNone/>
            </a:pPr>
            <a:r>
              <a:rPr lang="it-IT" dirty="0"/>
              <a:t>                            &lt;a </a:t>
            </a:r>
            <a:r>
              <a:rPr lang="it-IT" dirty="0" err="1"/>
              <a:t>class</a:t>
            </a:r>
            <a:r>
              <a:rPr lang="it-IT" dirty="0"/>
              <a:t>="</a:t>
            </a:r>
            <a:r>
              <a:rPr lang="it-IT" dirty="0" err="1"/>
              <a:t>button</a:t>
            </a:r>
            <a:r>
              <a:rPr lang="it-IT" dirty="0"/>
              <a:t>" </a:t>
            </a:r>
            <a:r>
              <a:rPr lang="it-IT" dirty="0" err="1"/>
              <a:t>href</a:t>
            </a:r>
            <a:r>
              <a:rPr lang="it-IT" dirty="0"/>
              <a:t>="#"&gt;Tabellone&lt;/a&gt;</a:t>
            </a:r>
          </a:p>
          <a:p>
            <a:pPr marL="0" indent="0">
              <a:buNone/>
            </a:pPr>
            <a:r>
              <a:rPr lang="it-IT" dirty="0"/>
              <a:t>                            &lt;a </a:t>
            </a:r>
            <a:r>
              <a:rPr lang="it-IT" dirty="0" err="1"/>
              <a:t>class</a:t>
            </a:r>
            <a:r>
              <a:rPr lang="it-IT" dirty="0"/>
              <a:t>="</a:t>
            </a:r>
            <a:r>
              <a:rPr lang="it-IT" dirty="0" err="1"/>
              <a:t>button</a:t>
            </a:r>
            <a:r>
              <a:rPr lang="it-IT" dirty="0"/>
              <a:t>" </a:t>
            </a:r>
            <a:r>
              <a:rPr lang="it-IT" dirty="0" err="1"/>
              <a:t>href</a:t>
            </a:r>
            <a:r>
              <a:rPr lang="it-IT" dirty="0"/>
              <a:t>="#"&gt;Scambi&lt;/a&gt;</a:t>
            </a:r>
          </a:p>
          <a:p>
            <a:pPr marL="0" indent="0">
              <a:buNone/>
            </a:pPr>
            <a:r>
              <a:rPr lang="it-IT" dirty="0"/>
              <a:t>                        &lt;/div</a:t>
            </a:r>
            <a:r>
              <a:rPr lang="it-IT" dirty="0" smtClean="0"/>
              <a:t>&gt;</a:t>
            </a:r>
          </a:p>
          <a:p>
            <a:pPr marL="0" indent="0">
              <a:buNone/>
            </a:pPr>
            <a:r>
              <a:rPr lang="it-IT" dirty="0"/>
              <a:t>                    &lt;/</a:t>
            </a:r>
            <a:r>
              <a:rPr lang="it-IT" dirty="0" err="1"/>
              <a:t>nav</a:t>
            </a:r>
            <a:r>
              <a:rPr lang="it-IT" dirty="0"/>
              <a:t>&gt;</a:t>
            </a:r>
          </a:p>
          <a:p>
            <a:pPr marL="0" indent="0">
              <a:buNone/>
            </a:pPr>
            <a:r>
              <a:rPr lang="it-IT" dirty="0"/>
              <a:t/>
            </a:r>
            <a:br>
              <a:rPr lang="it-IT" dirty="0"/>
            </a:br>
            <a:r>
              <a:rPr lang="it-IT" dirty="0"/>
              <a:t>                  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5728447" y="1587188"/>
            <a:ext cx="61049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smtClean="0">
                <a:solidFill>
                  <a:schemeClr val="bg1"/>
                </a:solidFill>
              </a:rPr>
              <a:t>Menù per il mobile:</a:t>
            </a:r>
          </a:p>
          <a:p>
            <a:endParaRPr lang="it-IT" b="1" dirty="0" smtClean="0">
              <a:solidFill>
                <a:schemeClr val="bg1"/>
              </a:solidFill>
            </a:endParaRPr>
          </a:p>
          <a:p>
            <a:r>
              <a:rPr lang="it-IT" dirty="0" smtClean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chemeClr val="bg1"/>
                </a:solidFill>
              </a:rPr>
              <a:t>input </a:t>
            </a:r>
            <a:r>
              <a:rPr lang="it-IT" dirty="0" err="1">
                <a:solidFill>
                  <a:schemeClr val="bg1"/>
                </a:solidFill>
              </a:rPr>
              <a:t>type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checkbox</a:t>
            </a:r>
            <a:r>
              <a:rPr lang="it-IT" dirty="0">
                <a:solidFill>
                  <a:schemeClr val="bg1"/>
                </a:solidFill>
              </a:rPr>
              <a:t>" id="</a:t>
            </a:r>
            <a:r>
              <a:rPr lang="it-IT" dirty="0" err="1">
                <a:solidFill>
                  <a:schemeClr val="bg1"/>
                </a:solidFill>
              </a:rPr>
              <a:t>check</a:t>
            </a:r>
            <a:r>
              <a:rPr lang="it-IT" dirty="0">
                <a:solidFill>
                  <a:schemeClr val="bg1"/>
                </a:solidFill>
              </a:rPr>
              <a:t>"/&gt;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&lt;</a:t>
            </a:r>
            <a:r>
              <a:rPr lang="it-IT" dirty="0" err="1" smtClean="0">
                <a:solidFill>
                  <a:schemeClr val="bg1"/>
                </a:solidFill>
              </a:rPr>
              <a:t>label</a:t>
            </a:r>
            <a:r>
              <a:rPr lang="it-IT" dirty="0" smtClean="0">
                <a:solidFill>
                  <a:schemeClr val="bg1"/>
                </a:solidFill>
              </a:rPr>
              <a:t>&gt;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&lt;div </a:t>
            </a:r>
            <a:r>
              <a:rPr lang="it-IT" dirty="0" err="1" smtClean="0">
                <a:solidFill>
                  <a:schemeClr val="bg1"/>
                </a:solidFill>
              </a:rPr>
              <a:t>class</a:t>
            </a:r>
            <a:r>
              <a:rPr lang="it-IT" dirty="0" smtClean="0">
                <a:solidFill>
                  <a:schemeClr val="bg1"/>
                </a:solidFill>
              </a:rPr>
              <a:t>="</a:t>
            </a:r>
            <a:r>
              <a:rPr lang="it-IT" dirty="0" err="1" smtClean="0">
                <a:solidFill>
                  <a:schemeClr val="bg1"/>
                </a:solidFill>
              </a:rPr>
              <a:t>slpwrap</a:t>
            </a:r>
            <a:r>
              <a:rPr lang="it-IT" dirty="0" smtClean="0">
                <a:solidFill>
                  <a:schemeClr val="bg1"/>
                </a:solidFill>
              </a:rPr>
              <a:t>"&gt;&lt;a </a:t>
            </a:r>
            <a:r>
              <a:rPr lang="it-IT" dirty="0" err="1" smtClean="0">
                <a:solidFill>
                  <a:schemeClr val="bg1"/>
                </a:solidFill>
              </a:rPr>
              <a:t>class</a:t>
            </a:r>
            <a:r>
              <a:rPr lang="it-IT" dirty="0" smtClean="0">
                <a:solidFill>
                  <a:schemeClr val="bg1"/>
                </a:solidFill>
              </a:rPr>
              <a:t>="</a:t>
            </a:r>
            <a:r>
              <a:rPr lang="it-IT" dirty="0" err="1" smtClean="0">
                <a:solidFill>
                  <a:schemeClr val="bg1"/>
                </a:solidFill>
              </a:rPr>
              <a:t>button</a:t>
            </a:r>
            <a:r>
              <a:rPr lang="it-IT" dirty="0" smtClean="0">
                <a:solidFill>
                  <a:schemeClr val="bg1"/>
                </a:solidFill>
              </a:rPr>
              <a:t>" </a:t>
            </a:r>
            <a:r>
              <a:rPr lang="it-IT" dirty="0" err="1" smtClean="0">
                <a:solidFill>
                  <a:schemeClr val="bg1"/>
                </a:solidFill>
              </a:rPr>
              <a:t>href</a:t>
            </a:r>
            <a:r>
              <a:rPr lang="it-IT" dirty="0" smtClean="0">
                <a:solidFill>
                  <a:schemeClr val="bg1"/>
                </a:solidFill>
              </a:rPr>
              <a:t>="#"&gt;</a:t>
            </a:r>
            <a:r>
              <a:rPr lang="it-IT" dirty="0" err="1" smtClean="0">
                <a:solidFill>
                  <a:schemeClr val="bg1"/>
                </a:solidFill>
              </a:rPr>
              <a:t>HomePage</a:t>
            </a:r>
            <a:r>
              <a:rPr lang="it-IT" dirty="0" smtClean="0">
                <a:solidFill>
                  <a:schemeClr val="bg1"/>
                </a:solidFill>
              </a:rPr>
              <a:t>&lt;/a&gt;&lt;/div&gt;</a:t>
            </a:r>
          </a:p>
          <a:p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smtClean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chemeClr val="bg1"/>
                </a:solidFill>
              </a:rPr>
              <a:t>div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slpwrap</a:t>
            </a:r>
            <a:r>
              <a:rPr lang="it-IT" dirty="0">
                <a:solidFill>
                  <a:schemeClr val="bg1"/>
                </a:solidFill>
              </a:rPr>
              <a:t>"&gt;&lt;a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button</a:t>
            </a:r>
            <a:r>
              <a:rPr lang="it-IT" dirty="0">
                <a:solidFill>
                  <a:schemeClr val="bg1"/>
                </a:solidFill>
              </a:rPr>
              <a:t>" </a:t>
            </a:r>
            <a:r>
              <a:rPr lang="it-IT" dirty="0" err="1">
                <a:solidFill>
                  <a:schemeClr val="bg1"/>
                </a:solidFill>
              </a:rPr>
              <a:t>href</a:t>
            </a:r>
            <a:r>
              <a:rPr lang="it-IT" dirty="0">
                <a:solidFill>
                  <a:schemeClr val="bg1"/>
                </a:solidFill>
              </a:rPr>
              <a:t>="#"&gt;</a:t>
            </a:r>
            <a:r>
              <a:rPr lang="it-IT" dirty="0" err="1">
                <a:solidFill>
                  <a:schemeClr val="bg1"/>
                </a:solidFill>
              </a:rPr>
              <a:t>Classifihce</a:t>
            </a:r>
            <a:r>
              <a:rPr lang="it-IT" dirty="0">
                <a:solidFill>
                  <a:schemeClr val="bg1"/>
                </a:solidFill>
              </a:rPr>
              <a:t>&lt;/a&gt;&lt;/div&gt;</a:t>
            </a:r>
          </a:p>
          <a:p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smtClean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chemeClr val="bg1"/>
                </a:solidFill>
              </a:rPr>
              <a:t>div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slpwrap</a:t>
            </a:r>
            <a:r>
              <a:rPr lang="it-IT" dirty="0">
                <a:solidFill>
                  <a:schemeClr val="bg1"/>
                </a:solidFill>
              </a:rPr>
              <a:t>"&gt;&lt;a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button</a:t>
            </a:r>
            <a:r>
              <a:rPr lang="it-IT" dirty="0">
                <a:solidFill>
                  <a:schemeClr val="bg1"/>
                </a:solidFill>
              </a:rPr>
              <a:t>" </a:t>
            </a:r>
            <a:r>
              <a:rPr lang="it-IT" dirty="0" err="1">
                <a:solidFill>
                  <a:schemeClr val="bg1"/>
                </a:solidFill>
              </a:rPr>
              <a:t>href</a:t>
            </a:r>
            <a:r>
              <a:rPr lang="it-IT" dirty="0">
                <a:solidFill>
                  <a:schemeClr val="bg1"/>
                </a:solidFill>
              </a:rPr>
              <a:t>="#"&gt;Tabellone&lt;/a&gt;&lt;/div</a:t>
            </a:r>
            <a:r>
              <a:rPr lang="it-IT" dirty="0" smtClean="0">
                <a:solidFill>
                  <a:schemeClr val="bg1"/>
                </a:solidFill>
              </a:rPr>
              <a:t>&gt;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chemeClr val="bg1"/>
                </a:solidFill>
              </a:rPr>
              <a:t>div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slpwrap</a:t>
            </a:r>
            <a:r>
              <a:rPr lang="it-IT" dirty="0">
                <a:solidFill>
                  <a:schemeClr val="bg1"/>
                </a:solidFill>
              </a:rPr>
              <a:t>"&gt;&lt;a </a:t>
            </a:r>
            <a:r>
              <a:rPr lang="it-IT" dirty="0" err="1">
                <a:solidFill>
                  <a:schemeClr val="bg1"/>
                </a:solidFill>
              </a:rPr>
              <a:t>class</a:t>
            </a:r>
            <a:r>
              <a:rPr lang="it-IT" dirty="0">
                <a:solidFill>
                  <a:schemeClr val="bg1"/>
                </a:solidFill>
              </a:rPr>
              <a:t>="</a:t>
            </a:r>
            <a:r>
              <a:rPr lang="it-IT" dirty="0" err="1">
                <a:solidFill>
                  <a:schemeClr val="bg1"/>
                </a:solidFill>
              </a:rPr>
              <a:t>button</a:t>
            </a:r>
            <a:r>
              <a:rPr lang="it-IT" dirty="0">
                <a:solidFill>
                  <a:schemeClr val="bg1"/>
                </a:solidFill>
              </a:rPr>
              <a:t>" </a:t>
            </a:r>
            <a:r>
              <a:rPr lang="it-IT" dirty="0" err="1">
                <a:solidFill>
                  <a:schemeClr val="bg1"/>
                </a:solidFill>
              </a:rPr>
              <a:t>href</a:t>
            </a:r>
            <a:r>
              <a:rPr lang="it-IT" dirty="0">
                <a:solidFill>
                  <a:schemeClr val="bg1"/>
                </a:solidFill>
              </a:rPr>
              <a:t>="#"&gt;Scambi&lt;/a</a:t>
            </a:r>
            <a:r>
              <a:rPr lang="it-IT" dirty="0" smtClean="0">
                <a:solidFill>
                  <a:schemeClr val="bg1"/>
                </a:solidFill>
              </a:rPr>
              <a:t>&gt;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&lt;/</a:t>
            </a:r>
            <a:r>
              <a:rPr lang="it-IT" dirty="0">
                <a:solidFill>
                  <a:schemeClr val="bg1"/>
                </a:solidFill>
              </a:rPr>
              <a:t>div&gt;</a:t>
            </a:r>
          </a:p>
          <a:p>
            <a:r>
              <a:rPr lang="it-IT" dirty="0">
                <a:solidFill>
                  <a:schemeClr val="bg1"/>
                </a:solidFill>
              </a:rPr>
              <a:t>          &lt;/</a:t>
            </a:r>
            <a:r>
              <a:rPr lang="it-IT" dirty="0" err="1">
                <a:solidFill>
                  <a:schemeClr val="bg1"/>
                </a:solidFill>
              </a:rPr>
              <a:t>label</a:t>
            </a:r>
            <a:r>
              <a:rPr lang="it-IT" dirty="0" smtClean="0">
                <a:solidFill>
                  <a:schemeClr val="bg1"/>
                </a:solidFill>
              </a:rPr>
              <a:t>&gt;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&lt;/</a:t>
            </a:r>
            <a:r>
              <a:rPr lang="it-IT" dirty="0" err="1">
                <a:solidFill>
                  <a:schemeClr val="bg1"/>
                </a:solidFill>
              </a:rPr>
              <a:t>header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101079" y="295835"/>
            <a:ext cx="33429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dirty="0" smtClean="0">
                <a:solidFill>
                  <a:schemeClr val="bg1"/>
                </a:solidFill>
              </a:rPr>
              <a:t>HTML del HEADER:</a:t>
            </a:r>
            <a:endParaRPr lang="it-IT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316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CSS del HEADER</a:t>
            </a:r>
            <a:endParaRPr lang="it-IT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609600" y="995082"/>
            <a:ext cx="250139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.</a:t>
            </a:r>
            <a:r>
              <a:rPr lang="en-US" dirty="0" err="1">
                <a:solidFill>
                  <a:schemeClr val="bg1"/>
                </a:solidFill>
              </a:rPr>
              <a:t>menu,a</a:t>
            </a:r>
            <a:r>
              <a:rPr lang="en-US" dirty="0">
                <a:solidFill>
                  <a:schemeClr val="bg1"/>
                </a:solidFill>
              </a:rPr>
              <a:t>{</a:t>
            </a:r>
          </a:p>
          <a:p>
            <a:r>
              <a:rPr lang="en-US" dirty="0">
                <a:solidFill>
                  <a:schemeClr val="bg1"/>
                </a:solidFill>
              </a:rPr>
              <a:t>    font-weight: 300;</a:t>
            </a:r>
          </a:p>
          <a:p>
            <a:r>
              <a:rPr lang="en-US" dirty="0">
                <a:solidFill>
                  <a:schemeClr val="bg1"/>
                </a:solidFill>
              </a:rPr>
              <a:t>    font-size: 14px;</a:t>
            </a:r>
          </a:p>
          <a:p>
            <a:r>
              <a:rPr lang="en-US" dirty="0">
                <a:solidFill>
                  <a:schemeClr val="bg1"/>
                </a:solidFill>
              </a:rPr>
              <a:t>    color: red;</a:t>
            </a:r>
          </a:p>
          <a:p>
            <a:r>
              <a:rPr lang="en-US" dirty="0">
                <a:solidFill>
                  <a:schemeClr val="bg1"/>
                </a:solidFill>
              </a:rPr>
              <a:t>    text-decoration: none;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}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998694" y="995082"/>
            <a:ext cx="5914055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header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background-color: </a:t>
            </a:r>
            <a:r>
              <a:rPr lang="it-IT" dirty="0" err="1">
                <a:solidFill>
                  <a:schemeClr val="bg1"/>
                </a:solidFill>
              </a:rPr>
              <a:t>white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background-image:url</a:t>
            </a:r>
            <a:r>
              <a:rPr lang="it-IT" dirty="0">
                <a:solidFill>
                  <a:schemeClr val="bg1"/>
                </a:solidFill>
              </a:rPr>
              <a:t>("https://i.imgur.com/H3uLxUF.jpg");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background-size:cover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background-position: center;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height</a:t>
            </a:r>
            <a:r>
              <a:rPr lang="it-IT" dirty="0">
                <a:solidFill>
                  <a:schemeClr val="bg1"/>
                </a:solidFill>
              </a:rPr>
              <a:t>: 800px;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position: relative;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-top: 90px;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font-</a:t>
            </a:r>
            <a:r>
              <a:rPr lang="it-IT" dirty="0" err="1">
                <a:solidFill>
                  <a:schemeClr val="bg1"/>
                </a:solidFill>
              </a:rPr>
              <a:t>size</a:t>
            </a:r>
            <a:r>
              <a:rPr lang="it-IT" dirty="0">
                <a:solidFill>
                  <a:schemeClr val="bg1"/>
                </a:solidFill>
              </a:rPr>
              <a:t>: 55px;</a:t>
            </a:r>
          </a:p>
          <a:p>
            <a:r>
              <a:rPr lang="it-IT" dirty="0">
                <a:solidFill>
                  <a:schemeClr val="bg1"/>
                </a:solidFill>
              </a:rPr>
              <a:t>    display: </a:t>
            </a:r>
            <a:r>
              <a:rPr lang="it-IT" dirty="0" err="1">
                <a:solidFill>
                  <a:schemeClr val="bg1"/>
                </a:solidFill>
              </a:rPr>
              <a:t>flex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flex-direction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column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align-items</a:t>
            </a:r>
            <a:r>
              <a:rPr lang="it-IT" dirty="0">
                <a:solidFill>
                  <a:schemeClr val="bg1"/>
                </a:solidFill>
              </a:rPr>
              <a:t>: center;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justify-content</a:t>
            </a:r>
            <a:r>
              <a:rPr lang="it-IT" dirty="0">
                <a:solidFill>
                  <a:schemeClr val="bg1"/>
                </a:solidFill>
              </a:rPr>
              <a:t>: center;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-bottom-</a:t>
            </a:r>
            <a:r>
              <a:rPr lang="it-IT" dirty="0" err="1">
                <a:solidFill>
                  <a:schemeClr val="bg1"/>
                </a:solidFill>
              </a:rPr>
              <a:t>left</a:t>
            </a:r>
            <a:r>
              <a:rPr lang="it-IT" dirty="0">
                <a:solidFill>
                  <a:schemeClr val="bg1"/>
                </a:solidFill>
              </a:rPr>
              <a:t>-</a:t>
            </a:r>
            <a:r>
              <a:rPr lang="it-IT" dirty="0" err="1">
                <a:solidFill>
                  <a:schemeClr val="bg1"/>
                </a:solidFill>
              </a:rPr>
              <a:t>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-bottom-right-</a:t>
            </a:r>
            <a:r>
              <a:rPr lang="it-IT" dirty="0" err="1">
                <a:solidFill>
                  <a:schemeClr val="bg1"/>
                </a:solidFill>
              </a:rPr>
              <a:t>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033452" y="2353235"/>
            <a:ext cx="375859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header</a:t>
            </a:r>
            <a:r>
              <a:rPr lang="it-IT" dirty="0">
                <a:solidFill>
                  <a:schemeClr val="bg1"/>
                </a:solidFill>
              </a:rPr>
              <a:t>::</a:t>
            </a:r>
            <a:r>
              <a:rPr lang="it-IT" dirty="0" err="1">
                <a:solidFill>
                  <a:schemeClr val="bg1"/>
                </a:solidFill>
              </a:rPr>
              <a:t>before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content</a:t>
            </a:r>
            <a:r>
              <a:rPr lang="it-IT" dirty="0">
                <a:solidFill>
                  <a:schemeClr val="bg1"/>
                </a:solidFill>
              </a:rPr>
              <a:t>: '';</a:t>
            </a:r>
          </a:p>
          <a:p>
            <a:r>
              <a:rPr lang="it-IT" dirty="0">
                <a:solidFill>
                  <a:schemeClr val="bg1"/>
                </a:solidFill>
              </a:rPr>
              <a:t>    position: </a:t>
            </a:r>
            <a:r>
              <a:rPr lang="it-IT" dirty="0" err="1">
                <a:solidFill>
                  <a:schemeClr val="bg1"/>
                </a:solidFill>
              </a:rPr>
              <a:t>absolute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top: 0;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left</a:t>
            </a:r>
            <a:r>
              <a:rPr lang="it-IT" dirty="0">
                <a:solidFill>
                  <a:schemeClr val="bg1"/>
                </a:solidFill>
              </a:rPr>
              <a:t>: 0;</a:t>
            </a:r>
          </a:p>
          <a:p>
            <a:r>
              <a:rPr lang="it-IT" dirty="0">
                <a:solidFill>
                  <a:schemeClr val="bg1"/>
                </a:solidFill>
              </a:rPr>
              <a:t>    bottom: 0;</a:t>
            </a:r>
          </a:p>
          <a:p>
            <a:r>
              <a:rPr lang="it-IT" dirty="0">
                <a:solidFill>
                  <a:schemeClr val="bg1"/>
                </a:solidFill>
              </a:rPr>
              <a:t>    right: 0;</a:t>
            </a:r>
          </a:p>
          <a:p>
            <a:r>
              <a:rPr lang="it-IT" dirty="0">
                <a:solidFill>
                  <a:schemeClr val="bg1"/>
                </a:solidFill>
              </a:rPr>
              <a:t>    background-color: </a:t>
            </a:r>
            <a:r>
              <a:rPr lang="it-IT" dirty="0" err="1">
                <a:solidFill>
                  <a:schemeClr val="bg1"/>
                </a:solidFill>
              </a:rPr>
              <a:t>rgba</a:t>
            </a:r>
            <a:r>
              <a:rPr lang="it-IT" dirty="0">
                <a:solidFill>
                  <a:schemeClr val="bg1"/>
                </a:solidFill>
              </a:rPr>
              <a:t>(0, 0, 0, 0.3);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-bottom-</a:t>
            </a:r>
            <a:r>
              <a:rPr lang="it-IT" dirty="0" err="1">
                <a:solidFill>
                  <a:schemeClr val="bg1"/>
                </a:solidFill>
              </a:rPr>
              <a:t>left</a:t>
            </a:r>
            <a:r>
              <a:rPr lang="it-IT" dirty="0">
                <a:solidFill>
                  <a:schemeClr val="bg1"/>
                </a:solidFill>
              </a:rPr>
              <a:t>-</a:t>
            </a:r>
            <a:r>
              <a:rPr lang="it-IT" dirty="0" err="1">
                <a:solidFill>
                  <a:schemeClr val="bg1"/>
                </a:solidFill>
              </a:rPr>
              <a:t>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-bottom-right-</a:t>
            </a:r>
            <a:r>
              <a:rPr lang="it-IT" dirty="0" err="1">
                <a:solidFill>
                  <a:schemeClr val="bg1"/>
                </a:solidFill>
              </a:rPr>
              <a:t>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5245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CSS del HEADER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0" y="1291130"/>
            <a:ext cx="375699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header</a:t>
            </a:r>
            <a:r>
              <a:rPr lang="it-IT" dirty="0">
                <a:solidFill>
                  <a:schemeClr val="bg1"/>
                </a:solidFill>
              </a:rPr>
              <a:t> h1{</a:t>
            </a:r>
          </a:p>
          <a:p>
            <a:r>
              <a:rPr lang="it-IT" dirty="0">
                <a:solidFill>
                  <a:schemeClr val="bg1"/>
                </a:solidFill>
              </a:rPr>
              <a:t>    font-</a:t>
            </a:r>
            <a:r>
              <a:rPr lang="it-IT" dirty="0" err="1">
                <a:solidFill>
                  <a:schemeClr val="bg1"/>
                </a:solidFill>
              </a:rPr>
              <a:t>size</a:t>
            </a:r>
            <a:r>
              <a:rPr lang="it-IT" dirty="0">
                <a:solidFill>
                  <a:schemeClr val="bg1"/>
                </a:solidFill>
              </a:rPr>
              <a:t>: 1em;</a:t>
            </a:r>
          </a:p>
          <a:p>
            <a:r>
              <a:rPr lang="it-IT" dirty="0">
                <a:solidFill>
                  <a:schemeClr val="bg1"/>
                </a:solidFill>
              </a:rPr>
              <a:t>    line-</a:t>
            </a:r>
            <a:r>
              <a:rPr lang="it-IT" dirty="0" err="1">
                <a:solidFill>
                  <a:schemeClr val="bg1"/>
                </a:solidFill>
              </a:rPr>
              <a:t>height</a:t>
            </a:r>
            <a:r>
              <a:rPr lang="it-IT" dirty="0">
                <a:solidFill>
                  <a:schemeClr val="bg1"/>
                </a:solidFill>
              </a:rPr>
              <a:t>: 1.5;</a:t>
            </a:r>
          </a:p>
          <a:p>
            <a:r>
              <a:rPr lang="it-IT" dirty="0">
                <a:solidFill>
                  <a:schemeClr val="bg1"/>
                </a:solidFill>
              </a:rPr>
              <a:t>    font-</a:t>
            </a:r>
            <a:r>
              <a:rPr lang="it-IT" dirty="0" err="1">
                <a:solidFill>
                  <a:schemeClr val="bg1"/>
                </a:solidFill>
              </a:rPr>
              <a:t>weight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normal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text-</a:t>
            </a:r>
            <a:r>
              <a:rPr lang="it-IT" dirty="0" err="1">
                <a:solidFill>
                  <a:schemeClr val="bg1"/>
                </a:solidFill>
              </a:rPr>
              <a:t>align</a:t>
            </a:r>
            <a:r>
              <a:rPr lang="it-IT" dirty="0">
                <a:solidFill>
                  <a:schemeClr val="bg1"/>
                </a:solidFill>
              </a:rPr>
              <a:t>: center;</a:t>
            </a:r>
          </a:p>
          <a:p>
            <a:r>
              <a:rPr lang="it-IT" dirty="0">
                <a:solidFill>
                  <a:schemeClr val="bg1"/>
                </a:solidFill>
              </a:rPr>
              <a:t>    z-</a:t>
            </a:r>
            <a:r>
              <a:rPr lang="it-IT" dirty="0" err="1">
                <a:solidFill>
                  <a:schemeClr val="bg1"/>
                </a:solidFill>
              </a:rPr>
              <a:t>index</a:t>
            </a:r>
            <a:r>
              <a:rPr lang="it-IT" dirty="0">
                <a:solidFill>
                  <a:schemeClr val="bg1"/>
                </a:solidFill>
              </a:rPr>
              <a:t>: 1; /*sta sopra l'immagine*/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</a:p>
          <a:p>
            <a:r>
              <a:rPr lang="it-IT" dirty="0" err="1">
                <a:solidFill>
                  <a:schemeClr val="bg1"/>
                </a:solidFill>
              </a:rPr>
              <a:t>header</a:t>
            </a:r>
            <a:r>
              <a:rPr lang="it-IT" dirty="0">
                <a:solidFill>
                  <a:schemeClr val="bg1"/>
                </a:solidFill>
              </a:rPr>
              <a:t> h1 a{</a:t>
            </a:r>
          </a:p>
          <a:p>
            <a:r>
              <a:rPr lang="it-IT" dirty="0">
                <a:solidFill>
                  <a:schemeClr val="bg1"/>
                </a:solidFill>
              </a:rPr>
              <a:t>    font-</a:t>
            </a:r>
            <a:r>
              <a:rPr lang="it-IT" dirty="0" err="1">
                <a:solidFill>
                  <a:schemeClr val="bg1"/>
                </a:solidFill>
              </a:rPr>
              <a:t>size</a:t>
            </a:r>
            <a:r>
              <a:rPr lang="it-IT" dirty="0">
                <a:solidFill>
                  <a:schemeClr val="bg1"/>
                </a:solidFill>
              </a:rPr>
              <a:t>: 0.5em;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3756991" y="1291130"/>
            <a:ext cx="394928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h1 </a:t>
            </a:r>
            <a:r>
              <a:rPr lang="it-IT" dirty="0" err="1">
                <a:solidFill>
                  <a:schemeClr val="bg1"/>
                </a:solidFill>
              </a:rPr>
              <a:t>a.button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padding</a:t>
            </a:r>
            <a:r>
              <a:rPr lang="it-IT" dirty="0">
                <a:solidFill>
                  <a:schemeClr val="bg1"/>
                </a:solidFill>
              </a:rPr>
              <a:t>: 5px 40px;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border-radius</a:t>
            </a:r>
            <a:r>
              <a:rPr lang="it-IT" dirty="0">
                <a:solidFill>
                  <a:schemeClr val="bg1"/>
                </a:solidFill>
              </a:rPr>
              <a:t>: 100px;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background-color: </a:t>
            </a:r>
            <a:r>
              <a:rPr lang="it-IT" dirty="0" err="1">
                <a:solidFill>
                  <a:schemeClr val="bg1"/>
                </a:solidFill>
              </a:rPr>
              <a:t>red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color: </a:t>
            </a:r>
            <a:r>
              <a:rPr lang="it-IT" dirty="0" err="1">
                <a:solidFill>
                  <a:schemeClr val="bg1"/>
                </a:solidFill>
              </a:rPr>
              <a:t>white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display: </a:t>
            </a:r>
            <a:r>
              <a:rPr lang="it-IT" dirty="0" err="1">
                <a:solidFill>
                  <a:schemeClr val="bg1"/>
                </a:solidFill>
              </a:rPr>
              <a:t>inline-block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cursor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pointer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font-family: '</a:t>
            </a:r>
            <a:r>
              <a:rPr lang="it-IT" dirty="0" err="1">
                <a:solidFill>
                  <a:schemeClr val="bg1"/>
                </a:solidFill>
              </a:rPr>
              <a:t>Roboto</a:t>
            </a:r>
            <a:r>
              <a:rPr lang="it-IT" dirty="0">
                <a:solidFill>
                  <a:schemeClr val="bg1"/>
                </a:solidFill>
              </a:rPr>
              <a:t> Mono',</a:t>
            </a:r>
            <a:r>
              <a:rPr lang="it-IT" dirty="0" err="1">
                <a:solidFill>
                  <a:schemeClr val="bg1"/>
                </a:solidFill>
              </a:rPr>
              <a:t>sans-serif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letter-spacing</a:t>
            </a:r>
            <a:r>
              <a:rPr lang="it-IT" dirty="0">
                <a:solidFill>
                  <a:schemeClr val="bg1"/>
                </a:solidFill>
              </a:rPr>
              <a:t>: 2px;   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0" y="4153452"/>
            <a:ext cx="27541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h1 </a:t>
            </a:r>
            <a:r>
              <a:rPr lang="en-US" dirty="0" err="1">
                <a:solidFill>
                  <a:schemeClr val="bg1"/>
                </a:solidFill>
              </a:rPr>
              <a:t>a.button:hover</a:t>
            </a:r>
            <a:r>
              <a:rPr lang="en-US" dirty="0">
                <a:solidFill>
                  <a:schemeClr val="bg1"/>
                </a:solidFill>
              </a:rPr>
              <a:t>{</a:t>
            </a:r>
          </a:p>
          <a:p>
            <a:r>
              <a:rPr lang="en-US" dirty="0">
                <a:solidFill>
                  <a:schemeClr val="bg1"/>
                </a:solidFill>
              </a:rPr>
              <a:t>    background-color: white;</a:t>
            </a:r>
          </a:p>
          <a:p>
            <a:r>
              <a:rPr lang="en-US" dirty="0">
                <a:solidFill>
                  <a:schemeClr val="bg1"/>
                </a:solidFill>
              </a:rPr>
              <a:t>    </a:t>
            </a:r>
            <a:r>
              <a:rPr lang="en-US" dirty="0" err="1">
                <a:solidFill>
                  <a:schemeClr val="bg1"/>
                </a:solidFill>
              </a:rPr>
              <a:t>color:red</a:t>
            </a:r>
            <a:r>
              <a:rPr lang="en-US" dirty="0">
                <a:solidFill>
                  <a:schemeClr val="bg1"/>
                </a:solidFill>
              </a:rPr>
              <a:t>;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}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7513982" y="551542"/>
            <a:ext cx="3949286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nav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position: </a:t>
            </a:r>
            <a:r>
              <a:rPr lang="it-IT" dirty="0" err="1">
                <a:solidFill>
                  <a:schemeClr val="bg1"/>
                </a:solidFill>
              </a:rPr>
              <a:t>fixed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top: 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right: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left</a:t>
            </a:r>
            <a:r>
              <a:rPr lang="it-IT" dirty="0">
                <a:solidFill>
                  <a:schemeClr val="bg1"/>
                </a:solidFill>
              </a:rPr>
              <a:t>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overflow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hidden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background-color:white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display: </a:t>
            </a:r>
            <a:r>
              <a:rPr lang="it-IT" dirty="0" err="1">
                <a:solidFill>
                  <a:schemeClr val="bg1"/>
                </a:solidFill>
              </a:rPr>
              <a:t>flex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justify-content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space-between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align-items</a:t>
            </a:r>
            <a:r>
              <a:rPr lang="it-IT" dirty="0">
                <a:solidFill>
                  <a:schemeClr val="bg1"/>
                </a:solidFill>
              </a:rPr>
              <a:t>: center;</a:t>
            </a:r>
          </a:p>
          <a:p>
            <a:r>
              <a:rPr lang="it-IT" dirty="0">
                <a:solidFill>
                  <a:schemeClr val="bg1"/>
                </a:solidFill>
              </a:rPr>
              <a:t>    font-</a:t>
            </a:r>
            <a:r>
              <a:rPr lang="it-IT" dirty="0" err="1">
                <a:solidFill>
                  <a:schemeClr val="bg1"/>
                </a:solidFill>
              </a:rPr>
              <a:t>size</a:t>
            </a:r>
            <a:r>
              <a:rPr lang="it-IT" dirty="0">
                <a:solidFill>
                  <a:schemeClr val="bg1"/>
                </a:solidFill>
              </a:rPr>
              <a:t>: 0.5 </a:t>
            </a:r>
            <a:r>
              <a:rPr lang="it-IT" dirty="0" err="1">
                <a:solidFill>
                  <a:schemeClr val="bg1"/>
                </a:solidFill>
              </a:rPr>
              <a:t>em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padding</a:t>
            </a:r>
            <a:r>
              <a:rPr lang="it-IT" dirty="0">
                <a:solidFill>
                  <a:schemeClr val="bg1"/>
                </a:solidFill>
              </a:rPr>
              <a:t>: 15px;</a:t>
            </a:r>
          </a:p>
          <a:p>
            <a:r>
              <a:rPr lang="it-IT" dirty="0">
                <a:solidFill>
                  <a:schemeClr val="bg1"/>
                </a:solidFill>
              </a:rPr>
              <a:t>    z-</a:t>
            </a:r>
            <a:r>
              <a:rPr lang="it-IT" dirty="0" err="1">
                <a:solidFill>
                  <a:schemeClr val="bg1"/>
                </a:solidFill>
              </a:rPr>
              <a:t>index</a:t>
            </a:r>
            <a:r>
              <a:rPr lang="it-IT" dirty="0">
                <a:solidFill>
                  <a:schemeClr val="bg1"/>
                </a:solidFill>
              </a:rPr>
              <a:t>: 2;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: 3px </a:t>
            </a:r>
            <a:r>
              <a:rPr lang="it-IT" dirty="0" err="1">
                <a:solidFill>
                  <a:schemeClr val="bg1"/>
                </a:solidFill>
              </a:rPr>
              <a:t>solid</a:t>
            </a:r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err="1">
                <a:solidFill>
                  <a:schemeClr val="bg1"/>
                </a:solidFill>
              </a:rPr>
              <a:t>red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-top: none;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-bottom-</a:t>
            </a:r>
            <a:r>
              <a:rPr lang="it-IT" dirty="0" err="1">
                <a:solidFill>
                  <a:schemeClr val="bg1"/>
                </a:solidFill>
              </a:rPr>
              <a:t>left</a:t>
            </a:r>
            <a:r>
              <a:rPr lang="it-IT" dirty="0">
                <a:solidFill>
                  <a:schemeClr val="bg1"/>
                </a:solidFill>
              </a:rPr>
              <a:t>-</a:t>
            </a:r>
            <a:r>
              <a:rPr lang="it-IT" dirty="0" err="1">
                <a:solidFill>
                  <a:schemeClr val="bg1"/>
                </a:solidFill>
              </a:rPr>
              <a:t>radius</a:t>
            </a:r>
            <a:r>
              <a:rPr lang="it-IT" dirty="0">
                <a:solidFill>
                  <a:schemeClr val="bg1"/>
                </a:solidFill>
              </a:rPr>
              <a:t>: 30px 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-bottom-right-</a:t>
            </a:r>
            <a:r>
              <a:rPr lang="it-IT" dirty="0" err="1">
                <a:solidFill>
                  <a:schemeClr val="bg1"/>
                </a:solidFill>
              </a:rPr>
              <a:t>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font-family: '</a:t>
            </a:r>
            <a:r>
              <a:rPr lang="it-IT" dirty="0" err="1">
                <a:solidFill>
                  <a:schemeClr val="bg1"/>
                </a:solidFill>
              </a:rPr>
              <a:t>Roboto</a:t>
            </a:r>
            <a:r>
              <a:rPr lang="it-IT" dirty="0">
                <a:solidFill>
                  <a:schemeClr val="bg1"/>
                </a:solidFill>
              </a:rPr>
              <a:t> Mono',</a:t>
            </a:r>
            <a:r>
              <a:rPr lang="it-IT" dirty="0" err="1">
                <a:solidFill>
                  <a:schemeClr val="bg1"/>
                </a:solidFill>
              </a:rPr>
              <a:t>sans-serif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letter-spacing</a:t>
            </a:r>
            <a:r>
              <a:rPr lang="it-IT" dirty="0">
                <a:solidFill>
                  <a:schemeClr val="bg1"/>
                </a:solidFill>
              </a:rPr>
              <a:t>: 2px;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3039035" y="4476618"/>
            <a:ext cx="337252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.menu{</a:t>
            </a:r>
          </a:p>
          <a:p>
            <a:r>
              <a:rPr lang="en-US" dirty="0">
                <a:solidFill>
                  <a:schemeClr val="bg1"/>
                </a:solidFill>
              </a:rPr>
              <a:t>    display: flex;</a:t>
            </a:r>
          </a:p>
          <a:p>
            <a:r>
              <a:rPr lang="en-US" dirty="0">
                <a:solidFill>
                  <a:schemeClr val="bg1"/>
                </a:solidFill>
              </a:rPr>
              <a:t>    justify-content: space-between;</a:t>
            </a:r>
          </a:p>
          <a:p>
            <a:r>
              <a:rPr lang="en-US" dirty="0">
                <a:solidFill>
                  <a:schemeClr val="bg1"/>
                </a:solidFill>
              </a:rPr>
              <a:t>    align-items: center;</a:t>
            </a:r>
          </a:p>
          <a:p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}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737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CSS del HEADER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0" y="1291130"/>
            <a:ext cx="321818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.menu </a:t>
            </a:r>
            <a:r>
              <a:rPr lang="it-IT" dirty="0" err="1">
                <a:solidFill>
                  <a:schemeClr val="bg1"/>
                </a:solidFill>
              </a:rPr>
              <a:t>a.button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justify-content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space-around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padding</a:t>
            </a:r>
            <a:r>
              <a:rPr lang="it-IT" dirty="0">
                <a:solidFill>
                  <a:schemeClr val="bg1"/>
                </a:solidFill>
              </a:rPr>
              <a:t>: 15px </a:t>
            </a:r>
            <a:r>
              <a:rPr lang="it-IT" dirty="0" err="1">
                <a:solidFill>
                  <a:schemeClr val="bg1"/>
                </a:solidFill>
              </a:rPr>
              <a:t>15px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</a:t>
            </a:r>
            <a:r>
              <a:rPr lang="it-IT" dirty="0">
                <a:solidFill>
                  <a:schemeClr val="bg1"/>
                </a:solidFill>
              </a:rPr>
              <a:t>: 2px </a:t>
            </a:r>
            <a:r>
              <a:rPr lang="it-IT" dirty="0" err="1">
                <a:solidFill>
                  <a:schemeClr val="bg1"/>
                </a:solidFill>
              </a:rPr>
              <a:t>solid</a:t>
            </a:r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err="1">
                <a:solidFill>
                  <a:schemeClr val="bg1"/>
                </a:solidFill>
              </a:rPr>
              <a:t>red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border-radius</a:t>
            </a:r>
            <a:r>
              <a:rPr lang="it-IT" dirty="0">
                <a:solidFill>
                  <a:schemeClr val="bg1"/>
                </a:solidFill>
              </a:rPr>
              <a:t>: 100px;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cursor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pointer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margin-left</a:t>
            </a:r>
            <a:r>
              <a:rPr lang="it-IT" dirty="0">
                <a:solidFill>
                  <a:schemeClr val="bg1"/>
                </a:solidFill>
              </a:rPr>
              <a:t>: 10px;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-right: 10px;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0" y="4047564"/>
            <a:ext cx="27541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.menu </a:t>
            </a:r>
            <a:r>
              <a:rPr lang="en-US" dirty="0" err="1">
                <a:solidFill>
                  <a:schemeClr val="bg1"/>
                </a:solidFill>
              </a:rPr>
              <a:t>a.button:hover</a:t>
            </a:r>
            <a:r>
              <a:rPr lang="en-US" dirty="0">
                <a:solidFill>
                  <a:schemeClr val="bg1"/>
                </a:solidFill>
              </a:rPr>
              <a:t>{</a:t>
            </a:r>
          </a:p>
          <a:p>
            <a:r>
              <a:rPr lang="en-US" dirty="0">
                <a:solidFill>
                  <a:schemeClr val="bg1"/>
                </a:solidFill>
              </a:rPr>
              <a:t>    background-color: white;</a:t>
            </a:r>
          </a:p>
          <a:p>
            <a:r>
              <a:rPr lang="en-US" dirty="0">
                <a:solidFill>
                  <a:schemeClr val="bg1"/>
                </a:solidFill>
              </a:rPr>
              <a:t>    </a:t>
            </a:r>
            <a:r>
              <a:rPr lang="en-US" dirty="0" err="1">
                <a:solidFill>
                  <a:schemeClr val="bg1"/>
                </a:solidFill>
              </a:rPr>
              <a:t>color:red</a:t>
            </a:r>
            <a:r>
              <a:rPr lang="en-US" dirty="0">
                <a:solidFill>
                  <a:schemeClr val="bg1"/>
                </a:solidFill>
              </a:rPr>
              <a:t>;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}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3218189" y="1035423"/>
            <a:ext cx="3178242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label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position: </a:t>
            </a:r>
            <a:r>
              <a:rPr lang="it-IT" dirty="0" err="1">
                <a:solidFill>
                  <a:schemeClr val="bg1"/>
                </a:solidFill>
              </a:rPr>
              <a:t>fixed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top: 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right: -120px;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width</a:t>
            </a:r>
            <a:r>
              <a:rPr lang="it-IT" dirty="0">
                <a:solidFill>
                  <a:schemeClr val="bg1"/>
                </a:solidFill>
              </a:rPr>
              <a:t>: 140px;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height</a:t>
            </a:r>
            <a:r>
              <a:rPr lang="it-IT" dirty="0">
                <a:solidFill>
                  <a:schemeClr val="bg1"/>
                </a:solidFill>
              </a:rPr>
              <a:t>: 100vh;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padding</a:t>
            </a:r>
            <a:r>
              <a:rPr lang="it-IT" dirty="0">
                <a:solidFill>
                  <a:schemeClr val="bg1"/>
                </a:solidFill>
              </a:rPr>
              <a:t>: 20px 5px 20px </a:t>
            </a:r>
            <a:r>
              <a:rPr lang="it-IT" dirty="0" err="1">
                <a:solidFill>
                  <a:schemeClr val="bg1"/>
                </a:solidFill>
              </a:rPr>
              <a:t>20px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background-color:white</a:t>
            </a:r>
            <a:r>
              <a:rPr lang="it-IT" dirty="0">
                <a:solidFill>
                  <a:schemeClr val="bg1"/>
                </a:solidFill>
              </a:rPr>
              <a:t> 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border-radius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border:3px </a:t>
            </a:r>
            <a:r>
              <a:rPr lang="it-IT" dirty="0" err="1">
                <a:solidFill>
                  <a:schemeClr val="bg1"/>
                </a:solidFill>
              </a:rPr>
              <a:t>solid</a:t>
            </a:r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err="1">
                <a:solidFill>
                  <a:schemeClr val="bg1"/>
                </a:solidFill>
              </a:rPr>
              <a:t>red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</a:p>
          <a:p>
            <a:r>
              <a:rPr lang="it-IT" dirty="0">
                <a:solidFill>
                  <a:schemeClr val="bg1"/>
                </a:solidFill>
              </a:rPr>
              <a:t>    display: </a:t>
            </a:r>
            <a:r>
              <a:rPr lang="it-IT" dirty="0" err="1">
                <a:solidFill>
                  <a:schemeClr val="bg1"/>
                </a:solidFill>
              </a:rPr>
              <a:t>flex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flex-direction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column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align-items</a:t>
            </a:r>
            <a:r>
              <a:rPr lang="it-IT" dirty="0">
                <a:solidFill>
                  <a:schemeClr val="bg1"/>
                </a:solidFill>
              </a:rPr>
              <a:t>: right;</a:t>
            </a:r>
          </a:p>
          <a:p>
            <a:r>
              <a:rPr lang="it-IT" dirty="0">
                <a:solidFill>
                  <a:schemeClr val="bg1"/>
                </a:solidFill>
              </a:rPr>
              <a:t>    z-</a:t>
            </a:r>
            <a:r>
              <a:rPr lang="it-IT" dirty="0" err="1">
                <a:solidFill>
                  <a:schemeClr val="bg1"/>
                </a:solidFill>
              </a:rPr>
              <a:t>index</a:t>
            </a:r>
            <a:r>
              <a:rPr lang="it-IT" dirty="0">
                <a:solidFill>
                  <a:schemeClr val="bg1"/>
                </a:solidFill>
              </a:rPr>
              <a:t>: 3;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6396431" y="148130"/>
            <a:ext cx="270670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.</a:t>
            </a:r>
            <a:r>
              <a:rPr lang="it-IT" dirty="0" err="1">
                <a:solidFill>
                  <a:schemeClr val="bg1"/>
                </a:solidFill>
              </a:rPr>
              <a:t>slpwrap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margin</a:t>
            </a:r>
            <a:r>
              <a:rPr lang="it-IT" dirty="0">
                <a:solidFill>
                  <a:schemeClr val="bg1"/>
                </a:solidFill>
              </a:rPr>
              <a:t>-bottom: 25px;</a:t>
            </a:r>
          </a:p>
          <a:p>
            <a:r>
              <a:rPr lang="it-IT" dirty="0">
                <a:solidFill>
                  <a:schemeClr val="bg1"/>
                </a:solidFill>
              </a:rPr>
              <a:t>}</a:t>
            </a:r>
          </a:p>
          <a:p>
            <a:r>
              <a:rPr lang="it-IT" dirty="0">
                <a:solidFill>
                  <a:schemeClr val="bg1"/>
                </a:solidFill>
              </a:rPr>
              <a:t/>
            </a:r>
            <a:br>
              <a:rPr lang="it-IT" dirty="0">
                <a:solidFill>
                  <a:schemeClr val="bg1"/>
                </a:solidFill>
              </a:rPr>
            </a:br>
            <a:r>
              <a:rPr lang="it-IT" dirty="0" err="1">
                <a:solidFill>
                  <a:schemeClr val="bg1"/>
                </a:solidFill>
              </a:rPr>
              <a:t>label</a:t>
            </a:r>
            <a:r>
              <a:rPr lang="it-IT" dirty="0">
                <a:solidFill>
                  <a:schemeClr val="bg1"/>
                </a:solidFill>
              </a:rPr>
              <a:t>, #</a:t>
            </a:r>
            <a:r>
              <a:rPr lang="it-IT" dirty="0" err="1">
                <a:solidFill>
                  <a:schemeClr val="bg1"/>
                </a:solidFill>
              </a:rPr>
              <a:t>check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 display: none;</a:t>
            </a:r>
          </a:p>
          <a:p>
            <a:r>
              <a:rPr lang="it-IT" dirty="0">
                <a:solidFill>
                  <a:schemeClr val="bg1"/>
                </a:solidFill>
              </a:rPr>
              <a:t>}</a:t>
            </a:r>
          </a:p>
          <a:p>
            <a:r>
              <a:rPr lang="it-IT" dirty="0">
                <a:solidFill>
                  <a:schemeClr val="bg1"/>
                </a:solidFill>
              </a:rPr>
              <a:t/>
            </a:r>
            <a:br>
              <a:rPr lang="it-IT" dirty="0">
                <a:solidFill>
                  <a:schemeClr val="bg1"/>
                </a:solidFill>
              </a:rPr>
            </a:br>
            <a:r>
              <a:rPr lang="it-IT" dirty="0" err="1">
                <a:solidFill>
                  <a:schemeClr val="bg1"/>
                </a:solidFill>
              </a:rPr>
              <a:t>label:checked</a:t>
            </a:r>
            <a:r>
              <a:rPr lang="it-IT" dirty="0">
                <a:solidFill>
                  <a:schemeClr val="bg1"/>
                </a:solidFill>
              </a:rPr>
              <a:t>, </a:t>
            </a:r>
            <a:r>
              <a:rPr lang="it-IT" dirty="0" err="1">
                <a:solidFill>
                  <a:schemeClr val="bg1"/>
                </a:solidFill>
              </a:rPr>
              <a:t>label:hover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right: -20px;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6396431" y="4047564"/>
            <a:ext cx="23523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a.button</a:t>
            </a:r>
            <a:r>
              <a:rPr lang="it-IT" dirty="0">
                <a:solidFill>
                  <a:schemeClr val="bg1"/>
                </a:solidFill>
              </a:rPr>
              <a:t>{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padding</a:t>
            </a:r>
            <a:r>
              <a:rPr lang="it-IT" dirty="0">
                <a:solidFill>
                  <a:schemeClr val="bg1"/>
                </a:solidFill>
              </a:rPr>
              <a:t>: 3px;</a:t>
            </a:r>
          </a:p>
          <a:p>
            <a:r>
              <a:rPr lang="it-IT" dirty="0">
                <a:solidFill>
                  <a:schemeClr val="bg1"/>
                </a:solidFill>
              </a:rPr>
              <a:t>    border:2px </a:t>
            </a:r>
            <a:r>
              <a:rPr lang="it-IT" dirty="0" err="1">
                <a:solidFill>
                  <a:schemeClr val="bg1"/>
                </a:solidFill>
              </a:rPr>
              <a:t>solid</a:t>
            </a:r>
            <a:r>
              <a:rPr lang="it-IT" dirty="0">
                <a:solidFill>
                  <a:schemeClr val="bg1"/>
                </a:solidFill>
              </a:rPr>
              <a:t> </a:t>
            </a:r>
            <a:r>
              <a:rPr lang="it-IT" dirty="0" err="1">
                <a:solidFill>
                  <a:schemeClr val="bg1"/>
                </a:solidFill>
              </a:rPr>
              <a:t>red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border-radius</a:t>
            </a:r>
            <a:r>
              <a:rPr lang="it-IT" dirty="0">
                <a:solidFill>
                  <a:schemeClr val="bg1"/>
                </a:solidFill>
              </a:rPr>
              <a:t>: 30px;</a:t>
            </a:r>
          </a:p>
          <a:p>
            <a:r>
              <a:rPr lang="it-IT" dirty="0">
                <a:solidFill>
                  <a:schemeClr val="bg1"/>
                </a:solidFill>
              </a:rPr>
              <a:t>    </a:t>
            </a:r>
            <a:r>
              <a:rPr lang="it-IT" dirty="0" err="1">
                <a:solidFill>
                  <a:schemeClr val="bg1"/>
                </a:solidFill>
              </a:rPr>
              <a:t>cursor</a:t>
            </a:r>
            <a:r>
              <a:rPr lang="it-IT" dirty="0">
                <a:solidFill>
                  <a:schemeClr val="bg1"/>
                </a:solidFill>
              </a:rPr>
              <a:t>: </a:t>
            </a:r>
            <a:r>
              <a:rPr lang="it-IT" dirty="0" err="1">
                <a:solidFill>
                  <a:schemeClr val="bg1"/>
                </a:solidFill>
              </a:rPr>
              <a:t>pointer</a:t>
            </a:r>
            <a:r>
              <a:rPr lang="it-IT" dirty="0">
                <a:solidFill>
                  <a:schemeClr val="bg1"/>
                </a:solidFill>
              </a:rPr>
              <a:t>;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}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894980"/>
      </p:ext>
    </p:extLst>
  </p:cSld>
  <p:clrMapOvr>
    <a:masterClrMapping/>
  </p:clrMapOvr>
</p:sld>
</file>

<file path=ppt/theme/theme1.xml><?xml version="1.0" encoding="utf-8"?>
<a:theme xmlns:a="http://schemas.openxmlformats.org/drawingml/2006/main" name="20028-nba-with-logo-ppt-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196</Words>
  <Application>Microsoft Office PowerPoint</Application>
  <PresentationFormat>Widescreen</PresentationFormat>
  <Paragraphs>304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0" baseType="lpstr">
      <vt:lpstr>Arial</vt:lpstr>
      <vt:lpstr>Calibri</vt:lpstr>
      <vt:lpstr>Microsoft Himalaya</vt:lpstr>
      <vt:lpstr>Microsoft New Tai Lue</vt:lpstr>
      <vt:lpstr>20028-nba-with-logo-ppt-template</vt:lpstr>
      <vt:lpstr>Presentazione standard di PowerPoint</vt:lpstr>
      <vt:lpstr>Specifiche di progetto:</vt:lpstr>
      <vt:lpstr>Presentazione standard di PowerPoint</vt:lpstr>
      <vt:lpstr>Presentazione standard di PowerPoint</vt:lpstr>
      <vt:lpstr>Header</vt:lpstr>
      <vt:lpstr>Presentazione standard di PowerPoint</vt:lpstr>
      <vt:lpstr>CSS del HEADER</vt:lpstr>
      <vt:lpstr>CSS del HEADER</vt:lpstr>
      <vt:lpstr>CSS del HEADER</vt:lpstr>
      <vt:lpstr>Sezione Contenuti</vt:lpstr>
      <vt:lpstr>HTML della sezione:</vt:lpstr>
      <vt:lpstr>Presentazione standard di PowerPoint</vt:lpstr>
      <vt:lpstr>CSS Sezione contenuti:</vt:lpstr>
      <vt:lpstr>FOOTER:</vt:lpstr>
      <vt:lpstr>MEDIA: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Gerardo Vecchio</dc:creator>
  <cp:lastModifiedBy>Gerardo Vecchio</cp:lastModifiedBy>
  <cp:revision>15</cp:revision>
  <dcterms:created xsi:type="dcterms:W3CDTF">2021-03-25T18:52:31Z</dcterms:created>
  <dcterms:modified xsi:type="dcterms:W3CDTF">2021-03-27T09:11:37Z</dcterms:modified>
</cp:coreProperties>
</file>

<file path=docProps/thumbnail.jpeg>
</file>